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Lst>
  <p:notesMasterIdLst>
    <p:notesMasterId r:id="rId50"/>
  </p:notesMasterIdLst>
  <p:handoutMasterIdLst>
    <p:handoutMasterId r:id="rId51"/>
  </p:handoutMasterIdLst>
  <p:sldIdLst>
    <p:sldId id="341" r:id="rId5"/>
    <p:sldId id="342" r:id="rId6"/>
    <p:sldId id="296" r:id="rId7"/>
    <p:sldId id="298" r:id="rId8"/>
    <p:sldId id="299" r:id="rId9"/>
    <p:sldId id="300" r:id="rId10"/>
    <p:sldId id="301" r:id="rId11"/>
    <p:sldId id="302" r:id="rId12"/>
    <p:sldId id="304" r:id="rId13"/>
    <p:sldId id="303" r:id="rId14"/>
    <p:sldId id="347" r:id="rId15"/>
    <p:sldId id="345" r:id="rId16"/>
    <p:sldId id="348" r:id="rId17"/>
    <p:sldId id="349" r:id="rId18"/>
    <p:sldId id="350" r:id="rId19"/>
    <p:sldId id="351" r:id="rId20"/>
    <p:sldId id="305" r:id="rId21"/>
    <p:sldId id="306" r:id="rId22"/>
    <p:sldId id="307" r:id="rId23"/>
    <p:sldId id="308" r:id="rId24"/>
    <p:sldId id="309" r:id="rId25"/>
    <p:sldId id="312" r:id="rId26"/>
    <p:sldId id="310" r:id="rId27"/>
    <p:sldId id="314" r:id="rId28"/>
    <p:sldId id="352" r:id="rId29"/>
    <p:sldId id="361" r:id="rId30"/>
    <p:sldId id="358" r:id="rId31"/>
    <p:sldId id="322" r:id="rId32"/>
    <p:sldId id="355" r:id="rId33"/>
    <p:sldId id="366" r:id="rId34"/>
    <p:sldId id="354" r:id="rId35"/>
    <p:sldId id="357" r:id="rId36"/>
    <p:sldId id="356" r:id="rId37"/>
    <p:sldId id="363" r:id="rId38"/>
    <p:sldId id="364" r:id="rId39"/>
    <p:sldId id="365" r:id="rId40"/>
    <p:sldId id="359" r:id="rId41"/>
    <p:sldId id="360" r:id="rId42"/>
    <p:sldId id="362" r:id="rId43"/>
    <p:sldId id="367" r:id="rId44"/>
    <p:sldId id="368" r:id="rId45"/>
    <p:sldId id="369" r:id="rId46"/>
    <p:sldId id="370" r:id="rId47"/>
    <p:sldId id="371" r:id="rId48"/>
    <p:sldId id="373" r:id="rId49"/>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33C2C3-3DFD-40F9-8FA1-04932EAB6BF7}" v="6" dt="2020-09-21T14:07:49.8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73" autoAdjust="0"/>
    <p:restoredTop sz="66709" autoAdjust="0"/>
  </p:normalViewPr>
  <p:slideViewPr>
    <p:cSldViewPr snapToGrid="0" snapToObjects="1">
      <p:cViewPr varScale="1">
        <p:scale>
          <a:sx n="51" d="100"/>
          <a:sy n="51" d="100"/>
        </p:scale>
        <p:origin x="1810"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4" d="100"/>
        <a:sy n="114" d="100"/>
      </p:scale>
      <p:origin x="0" y="-9942"/>
    </p:cViewPr>
  </p:sorterViewPr>
  <p:notesViewPr>
    <p:cSldViewPr snapToGrid="0" snapToObjects="1">
      <p:cViewPr varScale="1">
        <p:scale>
          <a:sx n="64" d="100"/>
          <a:sy n="64" d="100"/>
        </p:scale>
        <p:origin x="3158"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E10A46-36F4-4AFC-90A3-1FC1BE3BC023}"/>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56A364E-1DB7-4AC1-985F-5682C943EBBB}"/>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endParaRPr lang="en-US"/>
          </a:p>
        </p:txBody>
      </p:sp>
      <p:sp>
        <p:nvSpPr>
          <p:cNvPr id="4" name="Footer Placeholder 3">
            <a:extLst>
              <a:ext uri="{FF2B5EF4-FFF2-40B4-BE49-F238E27FC236}">
                <a16:creationId xmlns:a16="http://schemas.microsoft.com/office/drawing/2014/main" id="{C8D365FC-B3E9-4007-9FD1-12B5FC490C5F}"/>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47ED91A-1A6B-4A7F-90B1-D613928932CE}"/>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BBF05F1B-610C-4AB7-B4AB-BEFC903B76E0}" type="slidenum">
              <a:rPr lang="en-US" smtClean="0"/>
              <a:t>‹#›</a:t>
            </a:fld>
            <a:endParaRPr lang="en-US"/>
          </a:p>
        </p:txBody>
      </p:sp>
    </p:spTree>
    <p:extLst>
      <p:ext uri="{BB962C8B-B14F-4D97-AF65-F5344CB8AC3E}">
        <p14:creationId xmlns:p14="http://schemas.microsoft.com/office/powerpoint/2010/main" val="4100917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ea typeface="ＭＳ Ｐゴシック" pitchFamily="-112" charset="-128"/>
                <a:cs typeface="+mn-cs"/>
              </a:defRPr>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a:defRPr sz="1200"/>
            </a:lvl1pPr>
          </a:lstStyle>
          <a:p>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ea typeface="ＭＳ Ｐゴシック" pitchFamily="-112" charset="-128"/>
                <a:cs typeface="+mn-cs"/>
              </a:defRPr>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E64F3E9F-CBB7-4ECF-AA87-6717601EDEA1}"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2019 Proposed Rule, CMS noted the guidelines for E&amp;M codes were outdated</a:t>
            </a:r>
          </a:p>
          <a:p>
            <a:r>
              <a:rPr lang="en-US" dirty="0"/>
              <a:t>They indicated a desire to:</a:t>
            </a:r>
          </a:p>
          <a:p>
            <a:r>
              <a:rPr lang="en-US" dirty="0"/>
              <a:t> reduce documentation redundancy</a:t>
            </a:r>
          </a:p>
          <a:p>
            <a:r>
              <a:rPr lang="en-US" dirty="0"/>
              <a:t>eliminate the need to re-enter in</a:t>
            </a:r>
          </a:p>
          <a:p>
            <a:r>
              <a:rPr lang="en-US" dirty="0"/>
              <a:t>Eliminate </a:t>
            </a:r>
          </a:p>
        </p:txBody>
      </p:sp>
      <p:sp>
        <p:nvSpPr>
          <p:cNvPr id="4" name="Slide Number Placeholder 3"/>
          <p:cNvSpPr>
            <a:spLocks noGrp="1"/>
          </p:cNvSpPr>
          <p:nvPr>
            <p:ph type="sldNum" sz="quarter" idx="5"/>
          </p:nvPr>
        </p:nvSpPr>
        <p:spPr/>
        <p:txBody>
          <a:bodyPr/>
          <a:lstStyle/>
          <a:p>
            <a:fld id="{E64F3E9F-CBB7-4ECF-AA87-6717601EDEA1}" type="slidenum">
              <a:rPr lang="en-US" smtClean="0"/>
              <a:pPr/>
              <a:t>3</a:t>
            </a:fld>
            <a:endParaRPr lang="en-US"/>
          </a:p>
        </p:txBody>
      </p:sp>
      <p:sp>
        <p:nvSpPr>
          <p:cNvPr id="5" name="Date Placeholder 4">
            <a:extLst>
              <a:ext uri="{FF2B5EF4-FFF2-40B4-BE49-F238E27FC236}">
                <a16:creationId xmlns:a16="http://schemas.microsoft.com/office/drawing/2014/main" id="{99176804-EDEE-46D5-882B-62376B48F87F}"/>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227665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 high level, the new MDM table doesn’t look too complicated -  To qualify for a particular level of medical decision making, two of the three elements for that level of MDM must be met or exceeded (Concept is unchanged form current guidelines) </a:t>
            </a:r>
          </a:p>
          <a:p>
            <a:endParaRPr lang="en-US" dirty="0"/>
          </a:p>
          <a:p>
            <a:endParaRPr lang="en-US" dirty="0"/>
          </a:p>
          <a:p>
            <a:endParaRPr lang="en-US" dirty="0"/>
          </a:p>
          <a:p>
            <a:r>
              <a:rPr lang="en-US" dirty="0"/>
              <a:t>Note that most plastic surgery visits will typically have a low or moderate level of complexity.</a:t>
            </a:r>
          </a:p>
          <a:p>
            <a:r>
              <a:rPr lang="en-US" dirty="0"/>
              <a:t>   Risks of complications can often be moderate or high, depending on the type of care being provided.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12</a:t>
            </a:fld>
            <a:endParaRPr lang="en-US"/>
          </a:p>
        </p:txBody>
      </p:sp>
      <p:sp>
        <p:nvSpPr>
          <p:cNvPr id="5" name="Date Placeholder 4">
            <a:extLst>
              <a:ext uri="{FF2B5EF4-FFF2-40B4-BE49-F238E27FC236}">
                <a16:creationId xmlns:a16="http://schemas.microsoft.com/office/drawing/2014/main" id="{D40EE8E7-4D5B-4E71-BF20-E4CBCD8B9CB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768164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 high level, the new MDM table doesn’t look too complicated -  To qualify for a particular level of medical decision making, two of the three elements for that level of MDM must be met or exceeded (Concept is unchanged form current guidelines) </a:t>
            </a:r>
          </a:p>
          <a:p>
            <a:endParaRPr lang="en-US" dirty="0"/>
          </a:p>
          <a:p>
            <a:endParaRPr lang="en-US" dirty="0"/>
          </a:p>
          <a:p>
            <a:endParaRPr lang="en-US" dirty="0"/>
          </a:p>
          <a:p>
            <a:r>
              <a:rPr lang="en-US" dirty="0"/>
              <a:t>Note that most plastic surgery visits will typically have a low or moderate level of complexity.</a:t>
            </a:r>
          </a:p>
          <a:p>
            <a:r>
              <a:rPr lang="en-US" dirty="0"/>
              <a:t>   Risks of complications can often be moderate or high, depending on the type of care being provided.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13</a:t>
            </a:fld>
            <a:endParaRPr lang="en-US"/>
          </a:p>
        </p:txBody>
      </p:sp>
      <p:sp>
        <p:nvSpPr>
          <p:cNvPr id="5" name="Date Placeholder 4">
            <a:extLst>
              <a:ext uri="{FF2B5EF4-FFF2-40B4-BE49-F238E27FC236}">
                <a16:creationId xmlns:a16="http://schemas.microsoft.com/office/drawing/2014/main" id="{D40EE8E7-4D5B-4E71-BF20-E4CBCD8B9CB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739231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 high level, the new MDM table doesn’t look too complicated -  To qualify for a particular level of medical decision making, two of the three elements for that level of MDM must be met or exceeded (Concept is unchanged form current guidelines) </a:t>
            </a:r>
          </a:p>
          <a:p>
            <a:endParaRPr lang="en-US" dirty="0"/>
          </a:p>
          <a:p>
            <a:endParaRPr lang="en-US" dirty="0"/>
          </a:p>
          <a:p>
            <a:endParaRPr lang="en-US" dirty="0"/>
          </a:p>
          <a:p>
            <a:r>
              <a:rPr lang="en-US" dirty="0"/>
              <a:t>Note that most plastic surgery visits will typically have a low or moderate level of complexity.</a:t>
            </a:r>
          </a:p>
          <a:p>
            <a:r>
              <a:rPr lang="en-US" dirty="0"/>
              <a:t>   Risks of complications can often be moderate or high, depending on the type of care being provided.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14</a:t>
            </a:fld>
            <a:endParaRPr lang="en-US"/>
          </a:p>
        </p:txBody>
      </p:sp>
      <p:sp>
        <p:nvSpPr>
          <p:cNvPr id="5" name="Date Placeholder 4">
            <a:extLst>
              <a:ext uri="{FF2B5EF4-FFF2-40B4-BE49-F238E27FC236}">
                <a16:creationId xmlns:a16="http://schemas.microsoft.com/office/drawing/2014/main" id="{D40EE8E7-4D5B-4E71-BF20-E4CBCD8B9CB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646914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 high level, the new MDM table doesn’t look too complicated -  To qualify for a particular level of medical decision making, two of the three elements for that level of MDM must be met or exceeded (Concept is unchanged form current guidelines) </a:t>
            </a:r>
          </a:p>
          <a:p>
            <a:endParaRPr lang="en-US" dirty="0"/>
          </a:p>
          <a:p>
            <a:endParaRPr lang="en-US" dirty="0"/>
          </a:p>
          <a:p>
            <a:endParaRPr lang="en-US" dirty="0"/>
          </a:p>
          <a:p>
            <a:r>
              <a:rPr lang="en-US" dirty="0"/>
              <a:t>Note that most plastic surgery visits will typically have a low or moderate level of complexity.</a:t>
            </a:r>
          </a:p>
          <a:p>
            <a:r>
              <a:rPr lang="en-US" dirty="0"/>
              <a:t>   Risks of complications can often be moderate or high, depending on the type of care being provided.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15</a:t>
            </a:fld>
            <a:endParaRPr lang="en-US"/>
          </a:p>
        </p:txBody>
      </p:sp>
      <p:sp>
        <p:nvSpPr>
          <p:cNvPr id="5" name="Date Placeholder 4">
            <a:extLst>
              <a:ext uri="{FF2B5EF4-FFF2-40B4-BE49-F238E27FC236}">
                <a16:creationId xmlns:a16="http://schemas.microsoft.com/office/drawing/2014/main" id="{D40EE8E7-4D5B-4E71-BF20-E4CBCD8B9CB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386906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 high level, the new MDM table doesn’t look too complicated -  To qualify for a particular level of medical decision making, two of the three elements for that level of MDM must be met or exceeded (Concept is unchanged form current guidelines) </a:t>
            </a:r>
          </a:p>
          <a:p>
            <a:endParaRPr lang="en-US" dirty="0"/>
          </a:p>
          <a:p>
            <a:endParaRPr lang="en-US" dirty="0"/>
          </a:p>
          <a:p>
            <a:endParaRPr lang="en-US" dirty="0"/>
          </a:p>
          <a:p>
            <a:r>
              <a:rPr lang="en-US" dirty="0"/>
              <a:t>Note that most plastic surgery visits will typically have a low or moderate level of complexity.</a:t>
            </a:r>
          </a:p>
          <a:p>
            <a:r>
              <a:rPr lang="en-US" dirty="0"/>
              <a:t>   Risks of complications can often be moderate or high, depending on the type of care being provided.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16</a:t>
            </a:fld>
            <a:endParaRPr lang="en-US"/>
          </a:p>
        </p:txBody>
      </p:sp>
      <p:sp>
        <p:nvSpPr>
          <p:cNvPr id="5" name="Date Placeholder 4">
            <a:extLst>
              <a:ext uri="{FF2B5EF4-FFF2-40B4-BE49-F238E27FC236}">
                <a16:creationId xmlns:a16="http://schemas.microsoft.com/office/drawing/2014/main" id="{D40EE8E7-4D5B-4E71-BF20-E4CBCD8B9CB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669199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2021, Time can be used to select a code whether or not….  </a:t>
            </a:r>
          </a:p>
          <a:p>
            <a:endParaRPr lang="en-US" dirty="0"/>
          </a:p>
          <a:p>
            <a:r>
              <a:rPr lang="en-US" dirty="0"/>
              <a:t> “QHP”  = Qualified Healthcare Professional     (AKA doctor, Nurse Practitioner, PA, CRNA, physical therapist, etc.)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17</a:t>
            </a:fld>
            <a:endParaRPr lang="en-US"/>
          </a:p>
        </p:txBody>
      </p:sp>
      <p:sp>
        <p:nvSpPr>
          <p:cNvPr id="5" name="Date Placeholder 4">
            <a:extLst>
              <a:ext uri="{FF2B5EF4-FFF2-40B4-BE49-F238E27FC236}">
                <a16:creationId xmlns:a16="http://schemas.microsoft.com/office/drawing/2014/main" id="{3D4DD089-3AA2-4FB9-91CE-916B145705E6}"/>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911433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CPT Code selection is based on the total time on the day of the encounter</a:t>
            </a:r>
          </a:p>
          <a:p>
            <a:r>
              <a:rPr lang="en-US" dirty="0"/>
              <a:t>   </a:t>
            </a:r>
            <a:r>
              <a:rPr lang="en-US" dirty="0" err="1"/>
              <a:t>Activitis</a:t>
            </a:r>
            <a:r>
              <a:rPr lang="en-US" dirty="0"/>
              <a:t> could include:        Reviewing tests          Obtaining/reviewing any separately obtained history</a:t>
            </a:r>
          </a:p>
          <a:p>
            <a:r>
              <a:rPr lang="en-US" dirty="0"/>
              <a:t>     The exam and or counseling and education           Ordering meds/tests/procedures        Referring/Communicating with other QHPs</a:t>
            </a:r>
          </a:p>
          <a:p>
            <a:r>
              <a:rPr lang="en-US" dirty="0"/>
              <a:t>     Documenting information in the EMR        Independently interpreting test results (not reported separately) &amp; communicating results</a:t>
            </a:r>
          </a:p>
          <a:p>
            <a:endParaRPr lang="en-US" dirty="0"/>
          </a:p>
          <a:p>
            <a:r>
              <a:rPr lang="en-US" dirty="0"/>
              <a:t>In contrast (If anyone asks) – RUC valuation includes work before and after the date of the encounter </a:t>
            </a:r>
          </a:p>
          <a:p>
            <a:endParaRPr lang="en-US" dirty="0"/>
          </a:p>
          <a:p>
            <a:r>
              <a:rPr lang="en-US" dirty="0"/>
              <a:t>Note that to bill a 99202 using time, the patient would have had to spend 15-29 minutes with the provider.</a:t>
            </a:r>
          </a:p>
          <a:p>
            <a:r>
              <a:rPr lang="en-US" dirty="0"/>
              <a:t>   In contrast, to bill a 99202 based on medical decision making, the patient pretty much meets that level by entering the exam room.</a:t>
            </a:r>
          </a:p>
          <a:p>
            <a:r>
              <a:rPr lang="en-US" dirty="0"/>
              <a:t>             (1 minor problem, little to no MDM, and minimal risk) </a:t>
            </a:r>
          </a:p>
          <a:p>
            <a:endParaRPr lang="en-US" dirty="0"/>
          </a:p>
          <a:p>
            <a:r>
              <a:rPr lang="en-US" dirty="0"/>
              <a:t>If you exceed the total time, the new guidelines offer a way to receive a bit more reimbursement…</a:t>
            </a:r>
          </a:p>
        </p:txBody>
      </p:sp>
      <p:sp>
        <p:nvSpPr>
          <p:cNvPr id="4" name="Slide Number Placeholder 3"/>
          <p:cNvSpPr>
            <a:spLocks noGrp="1"/>
          </p:cNvSpPr>
          <p:nvPr>
            <p:ph type="sldNum" sz="quarter" idx="5"/>
          </p:nvPr>
        </p:nvSpPr>
        <p:spPr/>
        <p:txBody>
          <a:bodyPr/>
          <a:lstStyle/>
          <a:p>
            <a:fld id="{E64F3E9F-CBB7-4ECF-AA87-6717601EDEA1}" type="slidenum">
              <a:rPr lang="en-US" smtClean="0"/>
              <a:pPr/>
              <a:t>18</a:t>
            </a:fld>
            <a:endParaRPr lang="en-US"/>
          </a:p>
        </p:txBody>
      </p:sp>
      <p:sp>
        <p:nvSpPr>
          <p:cNvPr id="5" name="Date Placeholder 4">
            <a:extLst>
              <a:ext uri="{FF2B5EF4-FFF2-40B4-BE49-F238E27FC236}">
                <a16:creationId xmlns:a16="http://schemas.microsoft.com/office/drawing/2014/main" id="{402DCF37-14B2-431C-A963-0C2CAE652C0F}"/>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159866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Prolonged Service CPT code (yet to be given a CPT number) can be used to</a:t>
            </a:r>
          </a:p>
          <a:p>
            <a:r>
              <a:rPr lang="en-US" dirty="0"/>
              <a:t>Capture services that require longer time(s) on the date of the encounter </a:t>
            </a:r>
          </a:p>
          <a:p>
            <a:endParaRPr lang="en-US" dirty="0"/>
          </a:p>
          <a:p>
            <a:r>
              <a:rPr lang="en-US" dirty="0"/>
              <a:t>This code can only be used with 99205 or 99215. (if you are billing based on time, and you don’t exceed 75 or 55 minutes, use the code that reflect the total time spent)</a:t>
            </a:r>
          </a:p>
        </p:txBody>
      </p:sp>
      <p:sp>
        <p:nvSpPr>
          <p:cNvPr id="4" name="Slide Number Placeholder 3"/>
          <p:cNvSpPr>
            <a:spLocks noGrp="1"/>
          </p:cNvSpPr>
          <p:nvPr>
            <p:ph type="sldNum" sz="quarter" idx="5"/>
          </p:nvPr>
        </p:nvSpPr>
        <p:spPr/>
        <p:txBody>
          <a:bodyPr/>
          <a:lstStyle/>
          <a:p>
            <a:fld id="{E64F3E9F-CBB7-4ECF-AA87-6717601EDEA1}" type="slidenum">
              <a:rPr lang="en-US" smtClean="0"/>
              <a:pPr/>
              <a:t>19</a:t>
            </a:fld>
            <a:endParaRPr lang="en-US"/>
          </a:p>
        </p:txBody>
      </p:sp>
      <p:sp>
        <p:nvSpPr>
          <p:cNvPr id="5" name="Date Placeholder 4">
            <a:extLst>
              <a:ext uri="{FF2B5EF4-FFF2-40B4-BE49-F238E27FC236}">
                <a16:creationId xmlns:a16="http://schemas.microsoft.com/office/drawing/2014/main" id="{3C77F772-F49C-471B-9F1A-6F290061307D}"/>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804563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obtain objective data on the relative value of the New and Established patient visit codes, RUC surveys were performed.</a:t>
            </a:r>
          </a:p>
          <a:p>
            <a:endParaRPr lang="en-US" dirty="0"/>
          </a:p>
          <a:p>
            <a:r>
              <a:rPr lang="en-US" dirty="0"/>
              <a:t>51 medical specialties surveyed these codes &amp; the final results were accepted by CMS </a:t>
            </a:r>
          </a:p>
        </p:txBody>
      </p:sp>
      <p:sp>
        <p:nvSpPr>
          <p:cNvPr id="4" name="Slide Number Placeholder 3"/>
          <p:cNvSpPr>
            <a:spLocks noGrp="1"/>
          </p:cNvSpPr>
          <p:nvPr>
            <p:ph type="sldNum" sz="quarter" idx="5"/>
          </p:nvPr>
        </p:nvSpPr>
        <p:spPr/>
        <p:txBody>
          <a:bodyPr/>
          <a:lstStyle/>
          <a:p>
            <a:fld id="{E64F3E9F-CBB7-4ECF-AA87-6717601EDEA1}" type="slidenum">
              <a:rPr lang="en-US" smtClean="0"/>
              <a:pPr/>
              <a:t>20</a:t>
            </a:fld>
            <a:endParaRPr lang="en-US"/>
          </a:p>
        </p:txBody>
      </p:sp>
      <p:sp>
        <p:nvSpPr>
          <p:cNvPr id="5" name="Date Placeholder 4">
            <a:extLst>
              <a:ext uri="{FF2B5EF4-FFF2-40B4-BE49-F238E27FC236}">
                <a16:creationId xmlns:a16="http://schemas.microsoft.com/office/drawing/2014/main" id="{5D67A557-15AD-4DF9-9CBE-084659AD8F52}"/>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9961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a:t>
            </a:r>
          </a:p>
          <a:p>
            <a:endParaRPr lang="en-US" dirty="0"/>
          </a:p>
          <a:p>
            <a:r>
              <a:rPr lang="en-US" dirty="0"/>
              <a:t>ASPS is working with the Surgical Coalition to advocate for a second-look at how the E&amp;M services in the global surgery package are valued</a:t>
            </a:r>
          </a:p>
        </p:txBody>
      </p:sp>
      <p:sp>
        <p:nvSpPr>
          <p:cNvPr id="4" name="Slide Number Placeholder 3"/>
          <p:cNvSpPr>
            <a:spLocks noGrp="1"/>
          </p:cNvSpPr>
          <p:nvPr>
            <p:ph type="sldNum" sz="quarter" idx="5"/>
          </p:nvPr>
        </p:nvSpPr>
        <p:spPr/>
        <p:txBody>
          <a:bodyPr/>
          <a:lstStyle/>
          <a:p>
            <a:fld id="{E64F3E9F-CBB7-4ECF-AA87-6717601EDEA1}" type="slidenum">
              <a:rPr lang="en-US" smtClean="0"/>
              <a:pPr/>
              <a:t>21</a:t>
            </a:fld>
            <a:endParaRPr lang="en-US"/>
          </a:p>
        </p:txBody>
      </p:sp>
      <p:sp>
        <p:nvSpPr>
          <p:cNvPr id="5" name="Date Placeholder 4">
            <a:extLst>
              <a:ext uri="{FF2B5EF4-FFF2-40B4-BE49-F238E27FC236}">
                <a16:creationId xmlns:a16="http://schemas.microsoft.com/office/drawing/2014/main" id="{28AEC37E-0193-4228-92A0-2E9F943AE3FB}"/>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601000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CMS even went so far as to propose a simplified code level selection, based on what was to be considered required documentation</a:t>
            </a:r>
          </a:p>
          <a:p>
            <a:r>
              <a:rPr lang="en-US" dirty="0"/>
              <a:t>The also proposed an elimination in pay differentials between services</a:t>
            </a:r>
          </a:p>
        </p:txBody>
      </p:sp>
      <p:sp>
        <p:nvSpPr>
          <p:cNvPr id="4" name="Slide Number Placeholder 3"/>
          <p:cNvSpPr>
            <a:spLocks noGrp="1"/>
          </p:cNvSpPr>
          <p:nvPr>
            <p:ph type="sldNum" sz="quarter" idx="5"/>
          </p:nvPr>
        </p:nvSpPr>
        <p:spPr/>
        <p:txBody>
          <a:bodyPr/>
          <a:lstStyle/>
          <a:p>
            <a:fld id="{E64F3E9F-CBB7-4ECF-AA87-6717601EDEA1}" type="slidenum">
              <a:rPr lang="en-US" smtClean="0"/>
              <a:pPr/>
              <a:t>4</a:t>
            </a:fld>
            <a:endParaRPr lang="en-US"/>
          </a:p>
        </p:txBody>
      </p:sp>
      <p:sp>
        <p:nvSpPr>
          <p:cNvPr id="5" name="Date Placeholder 4">
            <a:extLst>
              <a:ext uri="{FF2B5EF4-FFF2-40B4-BE49-F238E27FC236}">
                <a16:creationId xmlns:a16="http://schemas.microsoft.com/office/drawing/2014/main" id="{D0BCB748-6412-42DA-BE21-7684331EB4F0}"/>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4174895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Lots of info shared…</a:t>
            </a:r>
          </a:p>
          <a:p>
            <a:endParaRPr lang="en-US" dirty="0"/>
          </a:p>
          <a:p>
            <a:r>
              <a:rPr lang="en-US" dirty="0"/>
              <a:t>Key takeaways:</a:t>
            </a:r>
          </a:p>
          <a:p>
            <a:pPr marL="228600" indent="-228600">
              <a:buAutoNum type="arabicPeriod"/>
            </a:pPr>
            <a:r>
              <a:rPr lang="en-US" dirty="0"/>
              <a:t>No changes until 2021</a:t>
            </a:r>
          </a:p>
          <a:p>
            <a:pPr marL="228600" indent="-228600">
              <a:buAutoNum type="arabicPeriod"/>
            </a:pPr>
            <a:r>
              <a:rPr lang="en-US" dirty="0"/>
              <a:t>Opportunities for additional training/education will be provided</a:t>
            </a:r>
          </a:p>
          <a:p>
            <a:pPr marL="228600" indent="-228600">
              <a:buAutoNum type="arabicPeriod"/>
            </a:pPr>
            <a:r>
              <a:rPr lang="en-US" dirty="0"/>
              <a:t>Talk to you EMR vendors</a:t>
            </a:r>
          </a:p>
          <a:p>
            <a:pPr marL="228600" indent="-228600">
              <a:buAutoNum type="arabicPeriod"/>
            </a:pPr>
            <a:r>
              <a:rPr lang="en-US" dirty="0"/>
              <a:t>Review contracts</a:t>
            </a:r>
          </a:p>
          <a:p>
            <a:pPr marL="228600" indent="-228600">
              <a:buAutoNum type="arabicPeriod"/>
            </a:pPr>
            <a:r>
              <a:rPr lang="en-US" dirty="0"/>
              <a:t>Review your office practices – how will you be best reimbursed?  </a:t>
            </a:r>
          </a:p>
        </p:txBody>
      </p:sp>
      <p:sp>
        <p:nvSpPr>
          <p:cNvPr id="4" name="Slide Number Placeholder 3"/>
          <p:cNvSpPr>
            <a:spLocks noGrp="1"/>
          </p:cNvSpPr>
          <p:nvPr>
            <p:ph type="sldNum" sz="quarter" idx="5"/>
          </p:nvPr>
        </p:nvSpPr>
        <p:spPr/>
        <p:txBody>
          <a:bodyPr/>
          <a:lstStyle/>
          <a:p>
            <a:fld id="{E64F3E9F-CBB7-4ECF-AA87-6717601EDEA1}" type="slidenum">
              <a:rPr lang="en-US" smtClean="0"/>
              <a:pPr/>
              <a:t>22</a:t>
            </a:fld>
            <a:endParaRPr lang="en-US"/>
          </a:p>
        </p:txBody>
      </p:sp>
      <p:sp>
        <p:nvSpPr>
          <p:cNvPr id="5" name="Date Placeholder 4">
            <a:extLst>
              <a:ext uri="{FF2B5EF4-FFF2-40B4-BE49-F238E27FC236}">
                <a16:creationId xmlns:a16="http://schemas.microsoft.com/office/drawing/2014/main" id="{EDF1A7A6-F311-433A-ACFF-C6D4884F4203}"/>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4286326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29</a:t>
            </a:fld>
            <a:endParaRPr lang="en-US"/>
          </a:p>
        </p:txBody>
      </p:sp>
    </p:spTree>
    <p:extLst>
      <p:ext uri="{BB962C8B-B14F-4D97-AF65-F5344CB8AC3E}">
        <p14:creationId xmlns:p14="http://schemas.microsoft.com/office/powerpoint/2010/main" val="24845637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30</a:t>
            </a:fld>
            <a:endParaRPr lang="en-US"/>
          </a:p>
        </p:txBody>
      </p:sp>
    </p:spTree>
    <p:extLst>
      <p:ext uri="{BB962C8B-B14F-4D97-AF65-F5344CB8AC3E}">
        <p14:creationId xmlns:p14="http://schemas.microsoft.com/office/powerpoint/2010/main" val="412361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31</a:t>
            </a:fld>
            <a:endParaRPr lang="en-US"/>
          </a:p>
        </p:txBody>
      </p:sp>
    </p:spTree>
    <p:extLst>
      <p:ext uri="{BB962C8B-B14F-4D97-AF65-F5344CB8AC3E}">
        <p14:creationId xmlns:p14="http://schemas.microsoft.com/office/powerpoint/2010/main" val="37570075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32</a:t>
            </a:fld>
            <a:endParaRPr lang="en-US"/>
          </a:p>
        </p:txBody>
      </p:sp>
    </p:spTree>
    <p:extLst>
      <p:ext uri="{BB962C8B-B14F-4D97-AF65-F5344CB8AC3E}">
        <p14:creationId xmlns:p14="http://schemas.microsoft.com/office/powerpoint/2010/main" val="32209923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33</a:t>
            </a:fld>
            <a:endParaRPr lang="en-US"/>
          </a:p>
        </p:txBody>
      </p:sp>
    </p:spTree>
    <p:extLst>
      <p:ext uri="{BB962C8B-B14F-4D97-AF65-F5344CB8AC3E}">
        <p14:creationId xmlns:p14="http://schemas.microsoft.com/office/powerpoint/2010/main" val="35398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34</a:t>
            </a:fld>
            <a:endParaRPr lang="en-US"/>
          </a:p>
        </p:txBody>
      </p:sp>
    </p:spTree>
    <p:extLst>
      <p:ext uri="{BB962C8B-B14F-4D97-AF65-F5344CB8AC3E}">
        <p14:creationId xmlns:p14="http://schemas.microsoft.com/office/powerpoint/2010/main" val="4163575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35</a:t>
            </a:fld>
            <a:endParaRPr lang="en-US"/>
          </a:p>
        </p:txBody>
      </p:sp>
    </p:spTree>
    <p:extLst>
      <p:ext uri="{BB962C8B-B14F-4D97-AF65-F5344CB8AC3E}">
        <p14:creationId xmlns:p14="http://schemas.microsoft.com/office/powerpoint/2010/main" val="42401027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36</a:t>
            </a:fld>
            <a:endParaRPr lang="en-US"/>
          </a:p>
        </p:txBody>
      </p:sp>
    </p:spTree>
    <p:extLst>
      <p:ext uri="{BB962C8B-B14F-4D97-AF65-F5344CB8AC3E}">
        <p14:creationId xmlns:p14="http://schemas.microsoft.com/office/powerpoint/2010/main" val="1169015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37</a:t>
            </a:fld>
            <a:endParaRPr lang="en-US"/>
          </a:p>
        </p:txBody>
      </p:sp>
    </p:spTree>
    <p:extLst>
      <p:ext uri="{BB962C8B-B14F-4D97-AF65-F5344CB8AC3E}">
        <p14:creationId xmlns:p14="http://schemas.microsoft.com/office/powerpoint/2010/main" val="1156705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surprisingly, Medical Specialties objected to the CMS proposal.  </a:t>
            </a:r>
          </a:p>
          <a:p>
            <a:r>
              <a:rPr lang="en-US" dirty="0"/>
              <a:t>Instead, ASPS and others worked with the AMA to develop a new proposal</a:t>
            </a:r>
          </a:p>
          <a:p>
            <a:endParaRPr lang="en-US" dirty="0"/>
          </a:p>
          <a:p>
            <a:r>
              <a:rPr lang="en-US" dirty="0"/>
              <a:t>This new coding schematic has the potential to reduce payer audits and ensure payment is “resource based” (no one specialty benefits more than others) </a:t>
            </a:r>
          </a:p>
        </p:txBody>
      </p:sp>
      <p:sp>
        <p:nvSpPr>
          <p:cNvPr id="4" name="Slide Number Placeholder 3"/>
          <p:cNvSpPr>
            <a:spLocks noGrp="1"/>
          </p:cNvSpPr>
          <p:nvPr>
            <p:ph type="sldNum" sz="quarter" idx="5"/>
          </p:nvPr>
        </p:nvSpPr>
        <p:spPr/>
        <p:txBody>
          <a:bodyPr/>
          <a:lstStyle/>
          <a:p>
            <a:fld id="{E64F3E9F-CBB7-4ECF-AA87-6717601EDEA1}" type="slidenum">
              <a:rPr lang="en-US" smtClean="0"/>
              <a:pPr/>
              <a:t>5</a:t>
            </a:fld>
            <a:endParaRPr lang="en-US"/>
          </a:p>
        </p:txBody>
      </p:sp>
      <p:sp>
        <p:nvSpPr>
          <p:cNvPr id="5" name="Date Placeholder 4">
            <a:extLst>
              <a:ext uri="{FF2B5EF4-FFF2-40B4-BE49-F238E27FC236}">
                <a16:creationId xmlns:a16="http://schemas.microsoft.com/office/drawing/2014/main" id="{BF370773-96F2-467A-9EBF-AA2461B591F8}"/>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8688526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38</a:t>
            </a:fld>
            <a:endParaRPr lang="en-US"/>
          </a:p>
        </p:txBody>
      </p:sp>
    </p:spTree>
    <p:extLst>
      <p:ext uri="{BB962C8B-B14F-4D97-AF65-F5344CB8AC3E}">
        <p14:creationId xmlns:p14="http://schemas.microsoft.com/office/powerpoint/2010/main" val="30242767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39</a:t>
            </a:fld>
            <a:endParaRPr lang="en-US"/>
          </a:p>
        </p:txBody>
      </p:sp>
    </p:spTree>
    <p:extLst>
      <p:ext uri="{BB962C8B-B14F-4D97-AF65-F5344CB8AC3E}">
        <p14:creationId xmlns:p14="http://schemas.microsoft.com/office/powerpoint/2010/main" val="9095064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40</a:t>
            </a:fld>
            <a:endParaRPr lang="en-US"/>
          </a:p>
        </p:txBody>
      </p:sp>
    </p:spTree>
    <p:extLst>
      <p:ext uri="{BB962C8B-B14F-4D97-AF65-F5344CB8AC3E}">
        <p14:creationId xmlns:p14="http://schemas.microsoft.com/office/powerpoint/2010/main" val="27806004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41</a:t>
            </a:fld>
            <a:endParaRPr lang="en-US"/>
          </a:p>
        </p:txBody>
      </p:sp>
    </p:spTree>
    <p:extLst>
      <p:ext uri="{BB962C8B-B14F-4D97-AF65-F5344CB8AC3E}">
        <p14:creationId xmlns:p14="http://schemas.microsoft.com/office/powerpoint/2010/main" val="20386255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42</a:t>
            </a:fld>
            <a:endParaRPr lang="en-US"/>
          </a:p>
        </p:txBody>
      </p:sp>
    </p:spTree>
    <p:extLst>
      <p:ext uri="{BB962C8B-B14F-4D97-AF65-F5344CB8AC3E}">
        <p14:creationId xmlns:p14="http://schemas.microsoft.com/office/powerpoint/2010/main" val="40174493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43</a:t>
            </a:fld>
            <a:endParaRPr lang="en-US"/>
          </a:p>
        </p:txBody>
      </p:sp>
    </p:spTree>
    <p:extLst>
      <p:ext uri="{BB962C8B-B14F-4D97-AF65-F5344CB8AC3E}">
        <p14:creationId xmlns:p14="http://schemas.microsoft.com/office/powerpoint/2010/main" val="38038505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E64F3E9F-CBB7-4ECF-AA87-6717601EDEA1}" type="slidenum">
              <a:rPr lang="en-US" smtClean="0"/>
              <a:pPr/>
              <a:t>44</a:t>
            </a:fld>
            <a:endParaRPr lang="en-US"/>
          </a:p>
        </p:txBody>
      </p:sp>
    </p:spTree>
    <p:extLst>
      <p:ext uri="{BB962C8B-B14F-4D97-AF65-F5344CB8AC3E}">
        <p14:creationId xmlns:p14="http://schemas.microsoft.com/office/powerpoint/2010/main" val="4216353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year CMS publishes a set of rules for Medicare payments in the upcoming calendar year.  </a:t>
            </a:r>
          </a:p>
          <a:p>
            <a:r>
              <a:rPr lang="en-US" dirty="0"/>
              <a:t>Information shared here has been agreed to, but the 2021 proposed rule, published in July, included some additional changes to E&amp;M coding – we’ll discuss those in a moment.</a:t>
            </a:r>
          </a:p>
          <a:p>
            <a:endParaRPr lang="en-US" dirty="0"/>
          </a:p>
          <a:p>
            <a:r>
              <a:rPr lang="en-US" dirty="0"/>
              <a:t>THUS FAR, – the changes we’re talking about will only occur for New &amp; Established</a:t>
            </a:r>
          </a:p>
          <a:p>
            <a:endParaRPr lang="en-US" dirty="0"/>
          </a:p>
          <a:p>
            <a:r>
              <a:rPr lang="en-US" dirty="0"/>
              <a:t>For these visits, the code descriptions have changed slightly  </a:t>
            </a:r>
          </a:p>
          <a:p>
            <a:r>
              <a:rPr lang="en-US" dirty="0"/>
              <a:t>   Example: </a:t>
            </a:r>
          </a:p>
          <a:p>
            <a:r>
              <a:rPr lang="en-US" dirty="0"/>
              <a:t>           99204: Office or other outpatient visit for the evaluation and management of a new patient which requires </a:t>
            </a:r>
            <a:r>
              <a:rPr lang="en-US" strike="sngStrike" dirty="0"/>
              <a:t>these 3 key components </a:t>
            </a:r>
            <a:r>
              <a:rPr lang="en-US" u="sng" dirty="0"/>
              <a:t>a medically appropriate history and/or examination and a moderate level of medical decision making.     When using time for code selection, 45-59 minutes of total time is spent on the date of the encounter. </a:t>
            </a:r>
          </a:p>
          <a:p>
            <a:endParaRPr lang="en-US" u="sng" dirty="0"/>
          </a:p>
          <a:p>
            <a:r>
              <a:rPr lang="en-US" u="none" dirty="0"/>
              <a:t>And of course many parentheticals will change!  </a:t>
            </a:r>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6</a:t>
            </a:fld>
            <a:endParaRPr lang="en-US"/>
          </a:p>
        </p:txBody>
      </p:sp>
      <p:sp>
        <p:nvSpPr>
          <p:cNvPr id="5" name="Date Placeholder 4">
            <a:extLst>
              <a:ext uri="{FF2B5EF4-FFF2-40B4-BE49-F238E27FC236}">
                <a16:creationId xmlns:a16="http://schemas.microsoft.com/office/drawing/2014/main" id="{845DC75E-02CB-4D3B-93FD-1AAD3DEAFB6D}"/>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475048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biggest change for CY 2021 is going to be how you pick the level of service</a:t>
            </a:r>
          </a:p>
          <a:p>
            <a:endParaRPr lang="en-US" dirty="0"/>
          </a:p>
          <a:p>
            <a:r>
              <a:rPr lang="en-US" dirty="0"/>
              <a:t>While CMS continues to encourage medically appropriate history and exam documentation,</a:t>
            </a:r>
          </a:p>
          <a:p>
            <a:r>
              <a:rPr lang="en-US" dirty="0"/>
              <a:t>It will be either Medical Decision Making or total time spent with the patient that will determine the level of service billed</a:t>
            </a:r>
          </a:p>
        </p:txBody>
      </p:sp>
      <p:sp>
        <p:nvSpPr>
          <p:cNvPr id="4" name="Slide Number Placeholder 3"/>
          <p:cNvSpPr>
            <a:spLocks noGrp="1"/>
          </p:cNvSpPr>
          <p:nvPr>
            <p:ph type="sldNum" sz="quarter" idx="5"/>
          </p:nvPr>
        </p:nvSpPr>
        <p:spPr/>
        <p:txBody>
          <a:bodyPr/>
          <a:lstStyle/>
          <a:p>
            <a:fld id="{E64F3E9F-CBB7-4ECF-AA87-6717601EDEA1}" type="slidenum">
              <a:rPr lang="en-US" smtClean="0"/>
              <a:pPr/>
              <a:t>7</a:t>
            </a:fld>
            <a:endParaRPr lang="en-US"/>
          </a:p>
        </p:txBody>
      </p:sp>
      <p:sp>
        <p:nvSpPr>
          <p:cNvPr id="5" name="Date Placeholder 4">
            <a:extLst>
              <a:ext uri="{FF2B5EF4-FFF2-40B4-BE49-F238E27FC236}">
                <a16:creationId xmlns:a16="http://schemas.microsoft.com/office/drawing/2014/main" id="{9C140038-8323-4F89-B93D-1547AA708B07}"/>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4026341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MDM will continue to be based on meeting two of the three elements of MDM </a:t>
            </a:r>
          </a:p>
          <a:p>
            <a:r>
              <a:rPr lang="en-US" dirty="0"/>
              <a:t>  but the elements have changed a bit &amp; new guidelines &amp; definitions added to clarify words in the table</a:t>
            </a:r>
          </a:p>
          <a:p>
            <a:endParaRPr lang="en-US" dirty="0"/>
          </a:p>
          <a:p>
            <a:r>
              <a:rPr lang="en-US" dirty="0"/>
              <a:t>Examples:  </a:t>
            </a:r>
          </a:p>
          <a:p>
            <a:r>
              <a:rPr lang="en-US" dirty="0"/>
              <a:t>“Analyzed” means you </a:t>
            </a:r>
            <a:r>
              <a:rPr lang="en-US" u="sng" dirty="0"/>
              <a:t>must document </a:t>
            </a:r>
            <a:r>
              <a:rPr lang="en-US" dirty="0"/>
              <a:t>the analysis performed.</a:t>
            </a:r>
          </a:p>
          <a:p>
            <a:r>
              <a:rPr lang="en-US" dirty="0"/>
              <a:t> “QHP”  = Qualified Healthcare Professional     (AKA doctor, Nurse Practitioner, PA, CRNA, physical therapist, etc.) </a:t>
            </a:r>
          </a:p>
          <a:p>
            <a:endParaRPr lang="en-US" dirty="0"/>
          </a:p>
          <a:p>
            <a:r>
              <a:rPr lang="en-US" dirty="0"/>
              <a:t>Goal was to make the table less complex.</a:t>
            </a:r>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8</a:t>
            </a:fld>
            <a:endParaRPr lang="en-US"/>
          </a:p>
        </p:txBody>
      </p:sp>
      <p:sp>
        <p:nvSpPr>
          <p:cNvPr id="5" name="Date Placeholder 4">
            <a:extLst>
              <a:ext uri="{FF2B5EF4-FFF2-40B4-BE49-F238E27FC236}">
                <a16:creationId xmlns:a16="http://schemas.microsoft.com/office/drawing/2014/main" id="{09A93697-AE24-4D52-B693-1A9C16413760}"/>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887334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To summarize….</a:t>
            </a:r>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9</a:t>
            </a:fld>
            <a:endParaRPr lang="en-US"/>
          </a:p>
        </p:txBody>
      </p:sp>
      <p:sp>
        <p:nvSpPr>
          <p:cNvPr id="5" name="Date Placeholder 4">
            <a:extLst>
              <a:ext uri="{FF2B5EF4-FFF2-40B4-BE49-F238E27FC236}">
                <a16:creationId xmlns:a16="http://schemas.microsoft.com/office/drawing/2014/main" id="{3AC17381-FD47-4FF2-B218-966EA94C6256}"/>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4270963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 high level, the new MDM table doesn’t look too complicated -  To qualify for a particular level of medical decision making, two of the three elements for that level of MDM must be met or exceeded (Concept is unchanged form current guidelines) </a:t>
            </a:r>
          </a:p>
          <a:p>
            <a:endParaRPr lang="en-US" dirty="0"/>
          </a:p>
          <a:p>
            <a:endParaRPr lang="en-US" dirty="0"/>
          </a:p>
          <a:p>
            <a:endParaRPr lang="en-US" dirty="0"/>
          </a:p>
          <a:p>
            <a:r>
              <a:rPr lang="en-US" dirty="0"/>
              <a:t>Note that most plastic surgery visits will typically have a low or moderate level of complexity.</a:t>
            </a:r>
          </a:p>
          <a:p>
            <a:r>
              <a:rPr lang="en-US" dirty="0"/>
              <a:t>   Risks of complications can often be moderate or high, depending on the type of care being provided.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10</a:t>
            </a:fld>
            <a:endParaRPr lang="en-US"/>
          </a:p>
        </p:txBody>
      </p:sp>
      <p:sp>
        <p:nvSpPr>
          <p:cNvPr id="5" name="Date Placeholder 4">
            <a:extLst>
              <a:ext uri="{FF2B5EF4-FFF2-40B4-BE49-F238E27FC236}">
                <a16:creationId xmlns:a16="http://schemas.microsoft.com/office/drawing/2014/main" id="{D40EE8E7-4D5B-4E71-BF20-E4CBCD8B9CB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20181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 high level, the new MDM table doesn’t look too complicated -  To qualify for a particular level of medical decision making, two of the three elements for that level of MDM must be met or exceeded (Concept is unchanged form current guidelines) </a:t>
            </a:r>
          </a:p>
          <a:p>
            <a:endParaRPr lang="en-US" dirty="0"/>
          </a:p>
          <a:p>
            <a:endParaRPr lang="en-US" dirty="0"/>
          </a:p>
          <a:p>
            <a:endParaRPr lang="en-US" dirty="0"/>
          </a:p>
          <a:p>
            <a:r>
              <a:rPr lang="en-US" dirty="0"/>
              <a:t>Note that most plastic surgery visits will typically have a low or moderate level of complexity.</a:t>
            </a:r>
          </a:p>
          <a:p>
            <a:r>
              <a:rPr lang="en-US" dirty="0"/>
              <a:t>   Risks of complications can often be moderate or high, depending on the type of care being provided. </a:t>
            </a:r>
          </a:p>
          <a:p>
            <a:endParaRPr lang="en-US" dirty="0"/>
          </a:p>
          <a:p>
            <a:endParaRPr lang="en-US" dirty="0"/>
          </a:p>
        </p:txBody>
      </p:sp>
      <p:sp>
        <p:nvSpPr>
          <p:cNvPr id="4" name="Slide Number Placeholder 3"/>
          <p:cNvSpPr>
            <a:spLocks noGrp="1"/>
          </p:cNvSpPr>
          <p:nvPr>
            <p:ph type="sldNum" sz="quarter" idx="5"/>
          </p:nvPr>
        </p:nvSpPr>
        <p:spPr/>
        <p:txBody>
          <a:bodyPr/>
          <a:lstStyle/>
          <a:p>
            <a:fld id="{E64F3E9F-CBB7-4ECF-AA87-6717601EDEA1}" type="slidenum">
              <a:rPr lang="en-US" smtClean="0"/>
              <a:pPr/>
              <a:t>11</a:t>
            </a:fld>
            <a:endParaRPr lang="en-US"/>
          </a:p>
        </p:txBody>
      </p:sp>
      <p:sp>
        <p:nvSpPr>
          <p:cNvPr id="5" name="Date Placeholder 4">
            <a:extLst>
              <a:ext uri="{FF2B5EF4-FFF2-40B4-BE49-F238E27FC236}">
                <a16:creationId xmlns:a16="http://schemas.microsoft.com/office/drawing/2014/main" id="{D40EE8E7-4D5B-4E71-BF20-E4CBCD8B9CB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886713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ASPS-PSF-4C.eps"/>
          <p:cNvPicPr>
            <a:picLocks noChangeAspect="1"/>
          </p:cNvPicPr>
          <p:nvPr userDrawn="1"/>
        </p:nvPicPr>
        <p:blipFill>
          <a:blip r:embed="rId2"/>
          <a:srcRect/>
          <a:stretch>
            <a:fillRect/>
          </a:stretch>
        </p:blipFill>
        <p:spPr bwMode="auto">
          <a:xfrm>
            <a:off x="6875463" y="5608638"/>
            <a:ext cx="1997075" cy="666750"/>
          </a:xfrm>
          <a:prstGeom prst="rect">
            <a:avLst/>
          </a:prstGeom>
          <a:noFill/>
          <a:ln w="9525">
            <a:noFill/>
            <a:miter lim="800000"/>
            <a:headEnd/>
            <a:tailEnd/>
          </a:ln>
        </p:spPr>
      </p:pic>
      <p:sp>
        <p:nvSpPr>
          <p:cNvPr id="5" name="Rectangle 4"/>
          <p:cNvSpPr>
            <a:spLocks noChangeArrowheads="1"/>
          </p:cNvSpPr>
          <p:nvPr/>
        </p:nvSpPr>
        <p:spPr bwMode="auto">
          <a:xfrm>
            <a:off x="1328738" y="1295400"/>
            <a:ext cx="6486525" cy="3152775"/>
          </a:xfrm>
          <a:prstGeom prst="rect">
            <a:avLst/>
          </a:prstGeom>
          <a:noFill/>
          <a:ln w="3175">
            <a:solidFill>
              <a:schemeClr val="bg1"/>
            </a:solidFill>
            <a:miter lim="800000"/>
            <a:headEnd/>
            <a:tailEnd/>
          </a:ln>
          <a:effectLst>
            <a:outerShdw blurRad="63500" sx="100500" sy="100500" algn="ctr" rotWithShape="0">
              <a:srgbClr val="000000">
                <a:alpha val="50000"/>
              </a:srgbClr>
            </a:outerShdw>
          </a:effectLst>
        </p:spPr>
        <p:txBody>
          <a:bodyPr/>
          <a:lstStyle/>
          <a:p>
            <a:pPr defTabSz="914400">
              <a:spcBef>
                <a:spcPts val="2000"/>
              </a:spcBef>
              <a:buClr>
                <a:srgbClr val="6FB7D7"/>
              </a:buClr>
              <a:buSzPct val="110000"/>
              <a:buFont typeface="Wingdings 2" charset="2"/>
              <a:buNone/>
            </a:pPr>
            <a:endParaRPr lang="en-US" sz="3200">
              <a:solidFill>
                <a:srgbClr val="595959"/>
              </a:solidFill>
              <a:latin typeface="News Gothic MT" charset="0"/>
            </a:endParaRPr>
          </a:p>
        </p:txBody>
      </p:sp>
      <p:sp>
        <p:nvSpPr>
          <p:cNvPr id="2" name="Title 1"/>
          <p:cNvSpPr>
            <a:spLocks noGrp="1"/>
          </p:cNvSpPr>
          <p:nvPr>
            <p:ph type="ctrTitle" hasCustomPrompt="1"/>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dirty="0"/>
              <a:t>Presentation Title Here</a:t>
            </a:r>
            <a:endParaRPr dirty="0"/>
          </a:p>
        </p:txBody>
      </p:sp>
      <p:sp>
        <p:nvSpPr>
          <p:cNvPr id="3" name="Subtitle 2"/>
          <p:cNvSpPr>
            <a:spLocks noGrp="1"/>
          </p:cNvSpPr>
          <p:nvPr>
            <p:ph type="subTitle" idx="1" hasCustomPrompt="1"/>
          </p:nvPr>
        </p:nvSpPr>
        <p:spPr>
          <a:xfrm>
            <a:off x="1322921" y="3299012"/>
            <a:ext cx="6498159" cy="1346730"/>
          </a:xfrm>
        </p:spPr>
        <p:txBody>
          <a:bodyPr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nSpc>
                <a:spcPct val="80000"/>
              </a:lnSpc>
            </a:pPr>
            <a:r>
              <a:rPr lang="en-US" dirty="0"/>
              <a:t>Add Member Name here (Phillip C. Haeck, MD)</a:t>
            </a:r>
          </a:p>
          <a:p>
            <a:pPr>
              <a:lnSpc>
                <a:spcPct val="80000"/>
              </a:lnSpc>
            </a:pPr>
            <a:r>
              <a:rPr lang="en-US" dirty="0"/>
              <a:t>Add Member Title Here (ASPS President)</a:t>
            </a:r>
          </a:p>
          <a:p>
            <a:pPr>
              <a:lnSpc>
                <a:spcPct val="80000"/>
              </a:lnSpc>
            </a:pPr>
            <a:endParaRPr lang="en-US" dirty="0"/>
          </a:p>
          <a:p>
            <a:pPr>
              <a:lnSpc>
                <a:spcPct val="80000"/>
              </a:lnSpc>
            </a:pPr>
            <a:r>
              <a:rPr lang="en-US" sz="1400" dirty="0"/>
              <a:t>Add City, State here (Chicago, IL)</a:t>
            </a:r>
          </a:p>
          <a:p>
            <a:pPr>
              <a:lnSpc>
                <a:spcPct val="80000"/>
              </a:lnSpc>
            </a:pPr>
            <a:r>
              <a:rPr lang="en-US" sz="1400" dirty="0"/>
              <a:t>Add Date here (April 22, 2011)</a:t>
            </a:r>
          </a:p>
        </p:txBody>
      </p:sp>
      <p:sp>
        <p:nvSpPr>
          <p:cNvPr id="6" name="Date Placeholder 3"/>
          <p:cNvSpPr>
            <a:spLocks noGrp="1"/>
          </p:cNvSpPr>
          <p:nvPr>
            <p:ph type="dt" sz="half" idx="10"/>
          </p:nvPr>
        </p:nvSpPr>
        <p:spPr/>
        <p:txBody>
          <a:bodyPr/>
          <a:lstStyle>
            <a:lvl1pPr>
              <a:defRPr/>
            </a:lvl1pPr>
          </a:lstStyle>
          <a:p>
            <a:fld id="{D18D61C4-403F-452D-9666-3F9DE574F568}" type="datetime1">
              <a:rPr lang="en-US"/>
              <a:pPr/>
              <a:t>10/17/2020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E6955D2F-6CFF-408B-94A1-BE10FA66446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5" name="Date Placeholder 3"/>
          <p:cNvSpPr>
            <a:spLocks noGrp="1"/>
          </p:cNvSpPr>
          <p:nvPr>
            <p:ph type="dt" sz="half" idx="10"/>
          </p:nvPr>
        </p:nvSpPr>
        <p:spPr/>
        <p:txBody>
          <a:bodyPr/>
          <a:lstStyle>
            <a:lvl1pPr>
              <a:defRPr/>
            </a:lvl1pPr>
          </a:lstStyle>
          <a:p>
            <a:fld id="{C0716BB3-3EC0-4B3D-AE0E-89194160CD70}" type="datetime1">
              <a:rPr lang="en-US"/>
              <a:pPr/>
              <a:t>10/17/2020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8D63E7D-E502-4236-B56D-2F2B64FF0CC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fld id="{70537D1F-FC7D-4DE6-ADA1-C628B6234683}" type="datetime1">
              <a:rPr lang="en-US"/>
              <a:pPr/>
              <a:t>10/17/2020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32F233-50ED-4BEE-B009-7797829B8AC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fld id="{3EA7D6B7-B746-4911-85EE-AB76166BAB9C}" type="datetime1">
              <a:rPr lang="en-US"/>
              <a:pPr/>
              <a:t>10/17/2020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7C9BED2-85D9-4A8B-936C-4A66BD5D8D0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fld id="{E5D1C3AE-D143-4810-A01C-80815BC7D914}" type="datetime1">
              <a:rPr lang="en-US"/>
              <a:pPr/>
              <a:t>10/17/2020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57BA350-14F4-45CA-B36E-D362063620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5" name="Date Placeholder 3"/>
          <p:cNvSpPr>
            <a:spLocks noGrp="1"/>
          </p:cNvSpPr>
          <p:nvPr>
            <p:ph type="dt" sz="half" idx="14"/>
          </p:nvPr>
        </p:nvSpPr>
        <p:spPr/>
        <p:txBody>
          <a:bodyPr/>
          <a:lstStyle>
            <a:lvl1pPr>
              <a:defRPr/>
            </a:lvl1pPr>
          </a:lstStyle>
          <a:p>
            <a:fld id="{08878810-0ED1-4A52-AE80-A730B6AA7249}" type="datetime1">
              <a:rPr lang="en-US"/>
              <a:pPr/>
              <a:t>10/17/2020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0FE00DB0-BCC5-4C76-843B-6F3973F842E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5D8B9EC-DE90-42CB-A854-179BEE505DB2}" type="datetime1">
              <a:rPr lang="en-US"/>
              <a:pPr/>
              <a:t>10/17/2020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8E8AEF4-42E1-48A3-B09F-16698BF8AD3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fld id="{FCFD0E98-2BCF-4196-BE0C-755C0E994245}" type="datetime1">
              <a:rPr lang="en-US"/>
              <a:pPr/>
              <a:t>10/17/2020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A23E9F6-7C08-40E1-81DF-04CAA2D1F5B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p:txBody>
          <a:bodyPr/>
          <a:lstStyle>
            <a:lvl1pPr>
              <a:defRPr/>
            </a:lvl1pPr>
          </a:lstStyle>
          <a:p>
            <a:fld id="{B51D651E-D77B-45F3-9BA6-477EB2EF72F8}" type="datetime1">
              <a:rPr lang="en-US"/>
              <a:pPr/>
              <a:t>10/17/2020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37C62CC-735D-47DF-83D1-B0A787E8C9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fld id="{05FC92FA-DE08-4C59-B474-37065082C0DD}" type="datetime1">
              <a:rPr lang="en-US"/>
              <a:pPr/>
              <a:t>10/17/2020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6ABD173-56DF-4A6A-B9BB-482D097A21C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CD4432A-7F30-4791-B741-2C646794AEC9}" type="datetime1">
              <a:rPr lang="en-US"/>
              <a:pPr/>
              <a:t>10/17/2020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44AC75A-4D53-4706-A8B3-9B6674A551F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6557088F-2802-4E3D-8D8F-3D86E9CF4140}" type="datetime1">
              <a:rPr lang="en-US"/>
              <a:pPr/>
              <a:t>10/17/2020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CCFEDAE-0E38-49D4-BAE3-7C14968E28A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107950"/>
            <a:ext cx="8042275" cy="1336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49275" y="1600200"/>
            <a:ext cx="804227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629275" y="62753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News Gothic MT" charset="0"/>
              </a:defRPr>
            </a:lvl1pPr>
          </a:lstStyle>
          <a:p>
            <a:fld id="{85C0D9D1-CA1F-4E2C-9716-CA2F80D9AF1E}" type="datetime1">
              <a:rPr lang="en-US"/>
              <a:pPr/>
              <a:t>10/17/2020</a:t>
            </a:fld>
            <a:endParaRPr lang="en-US"/>
          </a:p>
        </p:txBody>
      </p:sp>
      <p:sp>
        <p:nvSpPr>
          <p:cNvPr id="5" name="Footer Placeholder 4"/>
          <p:cNvSpPr>
            <a:spLocks noGrp="1"/>
          </p:cNvSpPr>
          <p:nvPr>
            <p:ph type="ftr" sz="quarter" idx="3"/>
          </p:nvPr>
        </p:nvSpPr>
        <p:spPr>
          <a:xfrm>
            <a:off x="265113" y="6275388"/>
            <a:ext cx="4840287"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latin typeface="News Gothic MT" pitchFamily="-112" charset="0"/>
                <a:ea typeface="ＭＳ Ｐゴシック" pitchFamily="-112" charset="-128"/>
                <a:cs typeface="+mn-cs"/>
              </a:defRPr>
            </a:lvl1pPr>
          </a:lstStyle>
          <a:p>
            <a:pPr>
              <a:defRPr/>
            </a:pPr>
            <a:endParaRPr lang="en-US"/>
          </a:p>
        </p:txBody>
      </p:sp>
      <p:sp>
        <p:nvSpPr>
          <p:cNvPr id="6" name="Slide Number Placeholder 5"/>
          <p:cNvSpPr>
            <a:spLocks noGrp="1"/>
          </p:cNvSpPr>
          <p:nvPr>
            <p:ph type="sldNum" sz="quarter" idx="4"/>
          </p:nvPr>
        </p:nvSpPr>
        <p:spPr>
          <a:xfrm>
            <a:off x="7897813" y="6275388"/>
            <a:ext cx="990600" cy="365125"/>
          </a:xfrm>
          <a:prstGeom prst="rect">
            <a:avLst/>
          </a:prstGeom>
        </p:spPr>
        <p:txBody>
          <a:bodyPr vert="horz" wrap="square" lIns="91440" tIns="45720" rIns="91440" bIns="45720" numCol="1" anchor="ctr" anchorCtr="0" compatLnSpc="1">
            <a:prstTxWarp prst="textNoShape">
              <a:avLst/>
            </a:prstTxWarp>
          </a:bodyPr>
          <a:lstStyle>
            <a:lvl1pPr algn="r">
              <a:defRPr sz="3600">
                <a:solidFill>
                  <a:schemeClr val="bg1"/>
                </a:solidFill>
                <a:latin typeface="News Gothic MT" charset="0"/>
              </a:defRPr>
            </a:lvl1pPr>
          </a:lstStyle>
          <a:p>
            <a:fld id="{832DEFEE-F529-4969-B6D3-83EFD8B6709F}" type="slidenum">
              <a:rPr lang="en-US"/>
              <a:pPr/>
              <a:t>‹#›</a:t>
            </a:fld>
            <a:endParaRPr lang="en-US"/>
          </a:p>
        </p:txBody>
      </p:sp>
      <p:pic>
        <p:nvPicPr>
          <p:cNvPr id="1031" name="Picture 7" descr="ASPS-PSF-4C.eps"/>
          <p:cNvPicPr>
            <a:picLocks noChangeAspect="1"/>
          </p:cNvPicPr>
          <p:nvPr userDrawn="1"/>
        </p:nvPicPr>
        <p:blipFill>
          <a:blip r:embed="rId15"/>
          <a:srcRect/>
          <a:stretch>
            <a:fillRect/>
          </a:stretch>
        </p:blipFill>
        <p:spPr bwMode="auto">
          <a:xfrm>
            <a:off x="6875463" y="5608638"/>
            <a:ext cx="1997075" cy="666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9"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Lst>
  <p:txStyles>
    <p:titleStyle>
      <a:lvl1pPr algn="ctr" rtl="0" eaLnBrk="1" fontAlgn="base" hangingPunct="1">
        <a:spcBef>
          <a:spcPct val="0"/>
        </a:spcBef>
        <a:spcAft>
          <a:spcPct val="0"/>
        </a:spcAft>
        <a:defRPr sz="4000" kern="1200">
          <a:solidFill>
            <a:schemeClr val="accent1"/>
          </a:solidFill>
          <a:latin typeface="+mj-lt"/>
          <a:ea typeface="ＭＳ Ｐゴシック" pitchFamily="-112" charset="-128"/>
          <a:cs typeface="ＭＳ Ｐゴシック" pitchFamily="-112" charset="-128"/>
        </a:defRPr>
      </a:lvl1pPr>
      <a:lvl2pPr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2pPr>
      <a:lvl3pPr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3pPr>
      <a:lvl4pPr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4pPr>
      <a:lvl5pPr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5pPr>
      <a:lvl6pPr marL="457200"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6pPr>
      <a:lvl7pPr marL="914400"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7pPr>
      <a:lvl8pPr marL="1371600"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8pPr>
      <a:lvl9pPr marL="1828800" algn="ctr" rtl="0" eaLnBrk="1" fontAlgn="base" hangingPunct="1">
        <a:spcBef>
          <a:spcPct val="0"/>
        </a:spcBef>
        <a:spcAft>
          <a:spcPct val="0"/>
        </a:spcAft>
        <a:defRPr sz="4000">
          <a:solidFill>
            <a:schemeClr val="accent1"/>
          </a:solidFill>
          <a:latin typeface="News Gothic MT" pitchFamily="-112" charset="0"/>
          <a:ea typeface="ＭＳ Ｐゴシック" pitchFamily="-112" charset="-128"/>
          <a:cs typeface="ＭＳ Ｐゴシック" pitchFamily="-112" charset="-128"/>
        </a:defRPr>
      </a:lvl9pPr>
    </p:titleStyle>
    <p:bodyStyle>
      <a:lvl1pPr marL="349250" indent="-349250" algn="l" rtl="0" eaLnBrk="1" fontAlgn="base" hangingPunct="1">
        <a:spcBef>
          <a:spcPts val="2000"/>
        </a:spcBef>
        <a:spcAft>
          <a:spcPct val="0"/>
        </a:spcAft>
        <a:buClr>
          <a:srgbClr val="6FB7D7"/>
        </a:buClr>
        <a:buSzPct val="110000"/>
        <a:buFont typeface="Wingdings 2" charset="2"/>
        <a:buChar char=""/>
        <a:defRPr sz="2400" kern="1200">
          <a:solidFill>
            <a:srgbClr val="595959"/>
          </a:solidFill>
          <a:latin typeface="+mn-lt"/>
          <a:ea typeface="ＭＳ Ｐゴシック" pitchFamily="-112" charset="-128"/>
          <a:cs typeface="ＭＳ Ｐゴシック" pitchFamily="-112" charset="-128"/>
        </a:defRPr>
      </a:lvl1pPr>
      <a:lvl2pPr marL="685800" indent="-336550" algn="l" rtl="0" eaLnBrk="1" fontAlgn="base" hangingPunct="1">
        <a:spcBef>
          <a:spcPts val="600"/>
        </a:spcBef>
        <a:spcAft>
          <a:spcPct val="0"/>
        </a:spcAft>
        <a:buClr>
          <a:srgbClr val="215D77"/>
        </a:buClr>
        <a:buSzPct val="110000"/>
        <a:buFont typeface="Wingdings 2" charset="2"/>
        <a:buChar char=""/>
        <a:defRPr sz="2200" kern="1200">
          <a:solidFill>
            <a:srgbClr val="595959"/>
          </a:solidFill>
          <a:latin typeface="+mn-lt"/>
          <a:ea typeface="ＭＳ Ｐゴシック" pitchFamily="-112" charset="-128"/>
          <a:cs typeface="+mn-cs"/>
        </a:defRPr>
      </a:lvl2pPr>
      <a:lvl3pPr marL="968375" indent="-282575" algn="l" rtl="0" eaLnBrk="1" fontAlgn="base" hangingPunct="1">
        <a:spcBef>
          <a:spcPts val="600"/>
        </a:spcBef>
        <a:spcAft>
          <a:spcPct val="0"/>
        </a:spcAft>
        <a:buClr>
          <a:srgbClr val="6FB7D7"/>
        </a:buClr>
        <a:buSzPct val="110000"/>
        <a:buFont typeface="Wingdings 2" charset="2"/>
        <a:buChar char=""/>
        <a:defRPr sz="2000" kern="1200">
          <a:solidFill>
            <a:srgbClr val="595959"/>
          </a:solidFill>
          <a:latin typeface="+mn-lt"/>
          <a:ea typeface="ＭＳ Ｐゴシック" pitchFamily="-112" charset="-128"/>
          <a:cs typeface="+mn-cs"/>
        </a:defRPr>
      </a:lvl3pPr>
      <a:lvl4pPr marL="1263650" indent="-295275" algn="l" rtl="0" eaLnBrk="1" fontAlgn="base" hangingPunct="1">
        <a:spcBef>
          <a:spcPts val="600"/>
        </a:spcBef>
        <a:spcAft>
          <a:spcPct val="0"/>
        </a:spcAft>
        <a:buClr>
          <a:srgbClr val="215D77"/>
        </a:buClr>
        <a:buSzPct val="110000"/>
        <a:buFont typeface="Wingdings 2" charset="2"/>
        <a:buChar char=""/>
        <a:defRPr sz="2000" kern="1200">
          <a:solidFill>
            <a:srgbClr val="595959"/>
          </a:solidFill>
          <a:latin typeface="+mn-lt"/>
          <a:ea typeface="ＭＳ Ｐゴシック" pitchFamily="-112" charset="-128"/>
          <a:cs typeface="+mn-cs"/>
        </a:defRPr>
      </a:lvl4pPr>
      <a:lvl5pPr marL="1546225" indent="-282575" algn="l" rtl="0" eaLnBrk="1" fontAlgn="base" hangingPunct="1">
        <a:spcBef>
          <a:spcPts val="600"/>
        </a:spcBef>
        <a:spcAft>
          <a:spcPct val="0"/>
        </a:spcAft>
        <a:buClr>
          <a:srgbClr val="6FB7D7"/>
        </a:buClr>
        <a:buSzPct val="110000"/>
        <a:buFont typeface="Wingdings 2" charset="2"/>
        <a:buChar char=""/>
        <a:defRPr sz="2000" kern="1200">
          <a:solidFill>
            <a:srgbClr val="595959"/>
          </a:solidFill>
          <a:latin typeface="+mn-lt"/>
          <a:ea typeface="ＭＳ Ｐゴシック" pitchFamily="-112"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9C85-6227-4717-9EA1-7DD9D86863D2}"/>
              </a:ext>
            </a:extLst>
          </p:cNvPr>
          <p:cNvSpPr>
            <a:spLocks noGrp="1"/>
          </p:cNvSpPr>
          <p:nvPr>
            <p:ph type="title"/>
          </p:nvPr>
        </p:nvSpPr>
        <p:spPr>
          <a:xfrm>
            <a:off x="549275" y="1621808"/>
            <a:ext cx="8056563" cy="1500188"/>
          </a:xfrm>
        </p:spPr>
        <p:txBody>
          <a:bodyPr/>
          <a:lstStyle/>
          <a:p>
            <a:r>
              <a:rPr lang="en-US" dirty="0"/>
              <a:t>2021 Outpatient E&amp;M and Breast Coding Updates…</a:t>
            </a:r>
            <a:br>
              <a:rPr lang="en-US" dirty="0"/>
            </a:br>
            <a:endParaRPr lang="en-US" dirty="0"/>
          </a:p>
        </p:txBody>
      </p:sp>
      <p:sp>
        <p:nvSpPr>
          <p:cNvPr id="3" name="Text Placeholder 2">
            <a:extLst>
              <a:ext uri="{FF2B5EF4-FFF2-40B4-BE49-F238E27FC236}">
                <a16:creationId xmlns:a16="http://schemas.microsoft.com/office/drawing/2014/main" id="{44131608-97EC-486F-8892-88F75DDFBB41}"/>
              </a:ext>
            </a:extLst>
          </p:cNvPr>
          <p:cNvSpPr>
            <a:spLocks noGrp="1"/>
          </p:cNvSpPr>
          <p:nvPr>
            <p:ph type="body" idx="1"/>
          </p:nvPr>
        </p:nvSpPr>
        <p:spPr>
          <a:xfrm>
            <a:off x="549275" y="2185989"/>
            <a:ext cx="8056563" cy="3050203"/>
          </a:xfrm>
        </p:spPr>
        <p:txBody>
          <a:bodyPr>
            <a:normAutofit fontScale="92500" lnSpcReduction="20000"/>
          </a:bodyPr>
          <a:lstStyle/>
          <a:p>
            <a:endParaRPr lang="en-US" sz="4400" dirty="0">
              <a:solidFill>
                <a:schemeClr val="accent1"/>
              </a:solidFill>
            </a:endParaRPr>
          </a:p>
          <a:p>
            <a:endParaRPr lang="en-US" sz="4400" dirty="0">
              <a:solidFill>
                <a:schemeClr val="accent1"/>
              </a:solidFill>
            </a:endParaRPr>
          </a:p>
          <a:p>
            <a:r>
              <a:rPr lang="en-US" sz="4400" dirty="0">
                <a:solidFill>
                  <a:schemeClr val="accent1"/>
                </a:solidFill>
              </a:rPr>
              <a:t>What We Know Thus Far</a:t>
            </a:r>
          </a:p>
          <a:p>
            <a:endParaRPr lang="en-US" sz="4400" dirty="0">
              <a:solidFill>
                <a:schemeClr val="accent1"/>
              </a:solidFill>
            </a:endParaRPr>
          </a:p>
          <a:p>
            <a:endParaRPr lang="en-US" sz="2000" dirty="0">
              <a:solidFill>
                <a:schemeClr val="accent1"/>
              </a:solidFill>
            </a:endParaRPr>
          </a:p>
          <a:p>
            <a:endParaRPr lang="en-US" sz="2000" dirty="0">
              <a:solidFill>
                <a:schemeClr val="accent1"/>
              </a:solidFill>
            </a:endParaRPr>
          </a:p>
          <a:p>
            <a:r>
              <a:rPr lang="en-US" sz="2000" dirty="0">
                <a:solidFill>
                  <a:schemeClr val="accent1"/>
                </a:solidFill>
              </a:rPr>
              <a:t>American Society of Plastic Surgeons</a:t>
            </a:r>
          </a:p>
        </p:txBody>
      </p:sp>
    </p:spTree>
    <p:extLst>
      <p:ext uri="{BB962C8B-B14F-4D97-AF65-F5344CB8AC3E}">
        <p14:creationId xmlns:p14="http://schemas.microsoft.com/office/powerpoint/2010/main" val="1935720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7C97-5669-44F1-A38C-E4917D44C15B}"/>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E316F95A-0261-4AED-9D97-E59A62001207}"/>
              </a:ext>
            </a:extLst>
          </p:cNvPr>
          <p:cNvGraphicFramePr>
            <a:graphicFrameLocks noGrp="1"/>
          </p:cNvGraphicFramePr>
          <p:nvPr>
            <p:ph idx="1"/>
            <p:extLst>
              <p:ext uri="{D42A27DB-BD31-4B8C-83A1-F6EECF244321}">
                <p14:modId xmlns:p14="http://schemas.microsoft.com/office/powerpoint/2010/main" val="3027008301"/>
              </p:ext>
            </p:extLst>
          </p:nvPr>
        </p:nvGraphicFramePr>
        <p:xfrm>
          <a:off x="418645" y="1832692"/>
          <a:ext cx="8042275" cy="3997960"/>
        </p:xfrm>
        <a:graphic>
          <a:graphicData uri="http://schemas.openxmlformats.org/drawingml/2006/table">
            <a:tbl>
              <a:tblPr firstRow="1" bandRow="1">
                <a:tableStyleId>{5C22544A-7EE6-4342-B048-85BDC9FD1C3A}</a:tableStyleId>
              </a:tblPr>
              <a:tblGrid>
                <a:gridCol w="1086598">
                  <a:extLst>
                    <a:ext uri="{9D8B030D-6E8A-4147-A177-3AD203B41FA5}">
                      <a16:colId xmlns:a16="http://schemas.microsoft.com/office/drawing/2014/main" val="470117982"/>
                    </a:ext>
                  </a:extLst>
                </a:gridCol>
                <a:gridCol w="1674055">
                  <a:extLst>
                    <a:ext uri="{9D8B030D-6E8A-4147-A177-3AD203B41FA5}">
                      <a16:colId xmlns:a16="http://schemas.microsoft.com/office/drawing/2014/main" val="1550879443"/>
                    </a:ext>
                  </a:extLst>
                </a:gridCol>
                <a:gridCol w="1955410">
                  <a:extLst>
                    <a:ext uri="{9D8B030D-6E8A-4147-A177-3AD203B41FA5}">
                      <a16:colId xmlns:a16="http://schemas.microsoft.com/office/drawing/2014/main" val="480008496"/>
                    </a:ext>
                  </a:extLst>
                </a:gridCol>
                <a:gridCol w="1717757">
                  <a:extLst>
                    <a:ext uri="{9D8B030D-6E8A-4147-A177-3AD203B41FA5}">
                      <a16:colId xmlns:a16="http://schemas.microsoft.com/office/drawing/2014/main" val="3530203554"/>
                    </a:ext>
                  </a:extLst>
                </a:gridCol>
                <a:gridCol w="1608455">
                  <a:extLst>
                    <a:ext uri="{9D8B030D-6E8A-4147-A177-3AD203B41FA5}">
                      <a16:colId xmlns:a16="http://schemas.microsoft.com/office/drawing/2014/main" val="3913521560"/>
                    </a:ext>
                  </a:extLst>
                </a:gridCol>
              </a:tblGrid>
              <a:tr h="370840">
                <a:tc>
                  <a:txBody>
                    <a:bodyPr/>
                    <a:lstStyle/>
                    <a:p>
                      <a:r>
                        <a:rPr lang="en-US" dirty="0"/>
                        <a:t>Code</a:t>
                      </a:r>
                    </a:p>
                  </a:txBody>
                  <a:tcPr/>
                </a:tc>
                <a:tc>
                  <a:txBody>
                    <a:bodyPr/>
                    <a:lstStyle/>
                    <a:p>
                      <a:r>
                        <a:rPr lang="en-US" sz="1600" dirty="0"/>
                        <a:t>Level of MDM</a:t>
                      </a:r>
                    </a:p>
                    <a:p>
                      <a:r>
                        <a:rPr lang="en-US" sz="1000" dirty="0"/>
                        <a:t>(based on 2 of 3 Elements)</a:t>
                      </a:r>
                    </a:p>
                  </a:txBody>
                  <a:tcPr/>
                </a:tc>
                <a:tc>
                  <a:txBody>
                    <a:bodyPr/>
                    <a:lstStyle/>
                    <a:p>
                      <a:r>
                        <a:rPr lang="en-US" sz="1600" dirty="0"/>
                        <a:t>#/Complexity of Problems Addressed</a:t>
                      </a:r>
                    </a:p>
                  </a:txBody>
                  <a:tcPr/>
                </a:tc>
                <a:tc>
                  <a:txBody>
                    <a:bodyPr/>
                    <a:lstStyle/>
                    <a:p>
                      <a:r>
                        <a:rPr lang="en-US" sz="1600" dirty="0"/>
                        <a:t>Amount/</a:t>
                      </a:r>
                    </a:p>
                    <a:p>
                      <a:r>
                        <a:rPr lang="en-US" sz="1600" dirty="0"/>
                        <a:t>Complexity of Data Reviewed/</a:t>
                      </a:r>
                    </a:p>
                    <a:p>
                      <a:r>
                        <a:rPr lang="en-US" sz="1600" dirty="0"/>
                        <a:t>Analyzed</a:t>
                      </a:r>
                    </a:p>
                  </a:txBody>
                  <a:tcPr/>
                </a:tc>
                <a:tc>
                  <a:txBody>
                    <a:bodyPr/>
                    <a:lstStyle/>
                    <a:p>
                      <a:r>
                        <a:rPr lang="en-US" sz="1600" dirty="0"/>
                        <a:t>Risk of Complications</a:t>
                      </a:r>
                    </a:p>
                  </a:txBody>
                  <a:tcPr/>
                </a:tc>
                <a:extLst>
                  <a:ext uri="{0D108BD9-81ED-4DB2-BD59-A6C34878D82A}">
                    <a16:rowId xmlns:a16="http://schemas.microsoft.com/office/drawing/2014/main" val="4225385738"/>
                  </a:ext>
                </a:extLst>
              </a:tr>
              <a:tr h="370840">
                <a:tc>
                  <a:txBody>
                    <a:bodyPr/>
                    <a:lstStyle/>
                    <a:p>
                      <a:r>
                        <a:rPr lang="en-US" dirty="0">
                          <a:solidFill>
                            <a:schemeClr val="tx1">
                              <a:lumMod val="95000"/>
                              <a:lumOff val="5000"/>
                            </a:schemeClr>
                          </a:solidFill>
                        </a:rPr>
                        <a:t>99211</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extLst>
                  <a:ext uri="{0D108BD9-81ED-4DB2-BD59-A6C34878D82A}">
                    <a16:rowId xmlns:a16="http://schemas.microsoft.com/office/drawing/2014/main" val="1048976554"/>
                  </a:ext>
                </a:extLst>
              </a:tr>
              <a:tr h="370840">
                <a:tc>
                  <a:txBody>
                    <a:bodyPr/>
                    <a:lstStyle/>
                    <a:p>
                      <a:r>
                        <a:rPr lang="en-US" dirty="0">
                          <a:solidFill>
                            <a:schemeClr val="tx1">
                              <a:lumMod val="95000"/>
                              <a:lumOff val="5000"/>
                            </a:schemeClr>
                          </a:solidFill>
                        </a:rPr>
                        <a:t>99202</a:t>
                      </a:r>
                    </a:p>
                    <a:p>
                      <a:r>
                        <a:rPr lang="en-US" dirty="0">
                          <a:solidFill>
                            <a:schemeClr val="tx1">
                              <a:lumMod val="95000"/>
                              <a:lumOff val="5000"/>
                            </a:schemeClr>
                          </a:solidFill>
                        </a:rPr>
                        <a:t>99212</a:t>
                      </a:r>
                    </a:p>
                  </a:txBody>
                  <a:tcPr/>
                </a:tc>
                <a:tc>
                  <a:txBody>
                    <a:bodyPr/>
                    <a:lstStyle/>
                    <a:p>
                      <a:r>
                        <a:rPr lang="en-US" sz="1500" dirty="0">
                          <a:solidFill>
                            <a:schemeClr val="tx1">
                              <a:lumMod val="95000"/>
                              <a:lumOff val="5000"/>
                            </a:schemeClr>
                          </a:solidFill>
                        </a:rPr>
                        <a:t>Straightforward</a:t>
                      </a:r>
                    </a:p>
                  </a:txBody>
                  <a:tcPr/>
                </a:tc>
                <a:tc>
                  <a:txBody>
                    <a:bodyPr/>
                    <a:lstStyle/>
                    <a:p>
                      <a:r>
                        <a:rPr lang="en-US" dirty="0">
                          <a:solidFill>
                            <a:schemeClr val="tx1">
                              <a:lumMod val="95000"/>
                              <a:lumOff val="5000"/>
                            </a:schemeClr>
                          </a:solidFill>
                        </a:rPr>
                        <a:t>Minimal</a:t>
                      </a:r>
                    </a:p>
                    <a:p>
                      <a:r>
                        <a:rPr lang="en-US" sz="1100" dirty="0">
                          <a:solidFill>
                            <a:schemeClr val="tx1">
                              <a:lumMod val="95000"/>
                              <a:lumOff val="5000"/>
                            </a:schemeClr>
                          </a:solidFill>
                        </a:rPr>
                        <a:t>(minor problem)</a:t>
                      </a:r>
                    </a:p>
                  </a:txBody>
                  <a:tcPr/>
                </a:tc>
                <a:tc>
                  <a:txBody>
                    <a:bodyPr/>
                    <a:lstStyle/>
                    <a:p>
                      <a:r>
                        <a:rPr lang="en-US" dirty="0">
                          <a:solidFill>
                            <a:schemeClr val="tx1">
                              <a:lumMod val="95000"/>
                              <a:lumOff val="5000"/>
                            </a:schemeClr>
                          </a:solidFill>
                        </a:rPr>
                        <a:t>Minimal</a:t>
                      </a:r>
                    </a:p>
                  </a:txBody>
                  <a:tcPr/>
                </a:tc>
                <a:tc>
                  <a:txBody>
                    <a:bodyPr/>
                    <a:lstStyle/>
                    <a:p>
                      <a:r>
                        <a:rPr lang="en-US" dirty="0">
                          <a:solidFill>
                            <a:schemeClr val="tx1">
                              <a:lumMod val="95000"/>
                              <a:lumOff val="5000"/>
                            </a:schemeClr>
                          </a:solidFill>
                        </a:rPr>
                        <a:t>Minimal</a:t>
                      </a:r>
                    </a:p>
                  </a:txBody>
                  <a:tcPr/>
                </a:tc>
                <a:extLst>
                  <a:ext uri="{0D108BD9-81ED-4DB2-BD59-A6C34878D82A}">
                    <a16:rowId xmlns:a16="http://schemas.microsoft.com/office/drawing/2014/main" val="1479074280"/>
                  </a:ext>
                </a:extLst>
              </a:tr>
              <a:tr h="370840">
                <a:tc>
                  <a:txBody>
                    <a:bodyPr/>
                    <a:lstStyle/>
                    <a:p>
                      <a:r>
                        <a:rPr lang="en-US" dirty="0">
                          <a:solidFill>
                            <a:schemeClr val="tx1">
                              <a:lumMod val="95000"/>
                              <a:lumOff val="5000"/>
                            </a:schemeClr>
                          </a:solidFill>
                        </a:rPr>
                        <a:t>99203</a:t>
                      </a:r>
                    </a:p>
                    <a:p>
                      <a:r>
                        <a:rPr lang="en-US" dirty="0">
                          <a:solidFill>
                            <a:schemeClr val="tx1">
                              <a:lumMod val="95000"/>
                              <a:lumOff val="5000"/>
                            </a:schemeClr>
                          </a:solidFill>
                        </a:rPr>
                        <a:t>99213</a:t>
                      </a:r>
                    </a:p>
                  </a:txBody>
                  <a:tcPr/>
                </a:tc>
                <a:tc>
                  <a:txBody>
                    <a:bodyPr/>
                    <a:lstStyle/>
                    <a:p>
                      <a:r>
                        <a:rPr lang="en-US" dirty="0">
                          <a:solidFill>
                            <a:schemeClr val="tx1">
                              <a:lumMod val="95000"/>
                              <a:lumOff val="5000"/>
                            </a:schemeClr>
                          </a:solidFill>
                        </a:rPr>
                        <a:t>Low</a:t>
                      </a:r>
                    </a:p>
                  </a:txBody>
                  <a:tcPr/>
                </a:tc>
                <a:tc>
                  <a:txBody>
                    <a:bodyPr/>
                    <a:lstStyle/>
                    <a:p>
                      <a:r>
                        <a:rPr lang="en-US" dirty="0">
                          <a:solidFill>
                            <a:schemeClr val="tx1">
                              <a:lumMod val="95000"/>
                              <a:lumOff val="5000"/>
                            </a:schemeClr>
                          </a:solidFill>
                        </a:rPr>
                        <a:t>Low</a:t>
                      </a:r>
                    </a:p>
                    <a:p>
                      <a:r>
                        <a:rPr lang="en-US" sz="1100" dirty="0">
                          <a:solidFill>
                            <a:schemeClr val="tx1">
                              <a:lumMod val="95000"/>
                              <a:lumOff val="5000"/>
                            </a:schemeClr>
                          </a:solidFill>
                        </a:rPr>
                        <a:t>(stable, uncomplicated) </a:t>
                      </a:r>
                    </a:p>
                  </a:txBody>
                  <a:tcPr/>
                </a:tc>
                <a:tc>
                  <a:txBody>
                    <a:bodyPr/>
                    <a:lstStyle/>
                    <a:p>
                      <a:r>
                        <a:rPr lang="en-US" dirty="0">
                          <a:solidFill>
                            <a:schemeClr val="tx1">
                              <a:lumMod val="95000"/>
                              <a:lumOff val="5000"/>
                            </a:schemeClr>
                          </a:solidFill>
                        </a:rPr>
                        <a:t>Limited</a:t>
                      </a:r>
                    </a:p>
                  </a:txBody>
                  <a:tcPr/>
                </a:tc>
                <a:tc>
                  <a:txBody>
                    <a:bodyPr/>
                    <a:lstStyle/>
                    <a:p>
                      <a:r>
                        <a:rPr lang="en-US" dirty="0">
                          <a:solidFill>
                            <a:schemeClr val="tx1">
                              <a:lumMod val="95000"/>
                              <a:lumOff val="5000"/>
                            </a:schemeClr>
                          </a:solidFill>
                        </a:rPr>
                        <a:t>Low</a:t>
                      </a:r>
                    </a:p>
                  </a:txBody>
                  <a:tcPr/>
                </a:tc>
                <a:extLst>
                  <a:ext uri="{0D108BD9-81ED-4DB2-BD59-A6C34878D82A}">
                    <a16:rowId xmlns:a16="http://schemas.microsoft.com/office/drawing/2014/main" val="251027382"/>
                  </a:ext>
                </a:extLst>
              </a:tr>
              <a:tr h="370840">
                <a:tc>
                  <a:txBody>
                    <a:bodyPr/>
                    <a:lstStyle/>
                    <a:p>
                      <a:r>
                        <a:rPr lang="en-US" dirty="0">
                          <a:solidFill>
                            <a:schemeClr val="tx1">
                              <a:lumMod val="95000"/>
                              <a:lumOff val="5000"/>
                            </a:schemeClr>
                          </a:solidFill>
                        </a:rPr>
                        <a:t>99204</a:t>
                      </a:r>
                    </a:p>
                    <a:p>
                      <a:r>
                        <a:rPr lang="en-US" dirty="0">
                          <a:solidFill>
                            <a:schemeClr val="tx1">
                              <a:lumMod val="95000"/>
                              <a:lumOff val="5000"/>
                            </a:schemeClr>
                          </a:solidFill>
                        </a:rPr>
                        <a:t>99214</a:t>
                      </a: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 </a:t>
                      </a:r>
                      <a:endParaRPr lang="en-US" sz="1100" dirty="0">
                        <a:solidFill>
                          <a:schemeClr val="tx1">
                            <a:lumMod val="95000"/>
                            <a:lumOff val="5000"/>
                          </a:schemeClr>
                        </a:solidFill>
                      </a:endParaRPr>
                    </a:p>
                    <a:p>
                      <a:r>
                        <a:rPr lang="en-US" sz="1100" dirty="0">
                          <a:solidFill>
                            <a:schemeClr val="tx1">
                              <a:lumMod val="95000"/>
                              <a:lumOff val="5000"/>
                            </a:schemeClr>
                          </a:solidFill>
                        </a:rPr>
                        <a:t>(moderate problems)</a:t>
                      </a:r>
                      <a:endParaRPr lang="en-US" dirty="0">
                        <a:solidFill>
                          <a:schemeClr val="tx1">
                            <a:lumMod val="95000"/>
                            <a:lumOff val="5000"/>
                          </a:schemeClr>
                        </a:solidFill>
                      </a:endParaRP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a:t>
                      </a:r>
                    </a:p>
                  </a:txBody>
                  <a:tcPr/>
                </a:tc>
                <a:extLst>
                  <a:ext uri="{0D108BD9-81ED-4DB2-BD59-A6C34878D82A}">
                    <a16:rowId xmlns:a16="http://schemas.microsoft.com/office/drawing/2014/main" val="1794492110"/>
                  </a:ext>
                </a:extLst>
              </a:tr>
              <a:tr h="370840">
                <a:tc>
                  <a:txBody>
                    <a:bodyPr/>
                    <a:lstStyle/>
                    <a:p>
                      <a:r>
                        <a:rPr lang="en-US" dirty="0">
                          <a:solidFill>
                            <a:schemeClr val="tx1">
                              <a:lumMod val="95000"/>
                              <a:lumOff val="5000"/>
                            </a:schemeClr>
                          </a:solidFill>
                        </a:rPr>
                        <a:t>99205</a:t>
                      </a:r>
                    </a:p>
                    <a:p>
                      <a:r>
                        <a:rPr lang="en-US" dirty="0">
                          <a:solidFill>
                            <a:schemeClr val="tx1">
                              <a:lumMod val="95000"/>
                              <a:lumOff val="5000"/>
                            </a:schemeClr>
                          </a:solidFill>
                        </a:rPr>
                        <a:t>99215</a:t>
                      </a:r>
                    </a:p>
                  </a:txBody>
                  <a:tcPr/>
                </a:tc>
                <a:tc>
                  <a:txBody>
                    <a:bodyPr/>
                    <a:lstStyle/>
                    <a:p>
                      <a:r>
                        <a:rPr lang="en-US" dirty="0">
                          <a:solidFill>
                            <a:schemeClr val="tx1">
                              <a:lumMod val="95000"/>
                              <a:lumOff val="5000"/>
                            </a:schemeClr>
                          </a:solidFill>
                        </a:rPr>
                        <a:t>High</a:t>
                      </a:r>
                    </a:p>
                  </a:txBody>
                  <a:tcPr/>
                </a:tc>
                <a:tc>
                  <a:txBody>
                    <a:bodyPr/>
                    <a:lstStyle/>
                    <a:p>
                      <a:r>
                        <a:rPr lang="en-US" dirty="0">
                          <a:solidFill>
                            <a:schemeClr val="tx1">
                              <a:lumMod val="95000"/>
                              <a:lumOff val="5000"/>
                            </a:schemeClr>
                          </a:solidFill>
                        </a:rPr>
                        <a:t>High </a:t>
                      </a:r>
                    </a:p>
                    <a:p>
                      <a:r>
                        <a:rPr lang="en-US" sz="1100" dirty="0">
                          <a:solidFill>
                            <a:schemeClr val="tx1">
                              <a:lumMod val="95000"/>
                              <a:lumOff val="5000"/>
                            </a:schemeClr>
                          </a:solidFill>
                        </a:rPr>
                        <a:t>(very ill)</a:t>
                      </a:r>
                    </a:p>
                  </a:txBody>
                  <a:tcPr/>
                </a:tc>
                <a:tc>
                  <a:txBody>
                    <a:bodyPr/>
                    <a:lstStyle/>
                    <a:p>
                      <a:r>
                        <a:rPr lang="en-US" dirty="0">
                          <a:solidFill>
                            <a:schemeClr val="tx1">
                              <a:lumMod val="95000"/>
                              <a:lumOff val="5000"/>
                            </a:schemeClr>
                          </a:solidFill>
                        </a:rPr>
                        <a:t>Extensive </a:t>
                      </a:r>
                    </a:p>
                  </a:txBody>
                  <a:tcPr/>
                </a:tc>
                <a:tc>
                  <a:txBody>
                    <a:bodyPr/>
                    <a:lstStyle/>
                    <a:p>
                      <a:r>
                        <a:rPr lang="en-US" dirty="0">
                          <a:solidFill>
                            <a:schemeClr val="tx1">
                              <a:lumMod val="95000"/>
                              <a:lumOff val="5000"/>
                            </a:schemeClr>
                          </a:solidFill>
                        </a:rPr>
                        <a:t>High</a:t>
                      </a:r>
                    </a:p>
                  </a:txBody>
                  <a:tcPr/>
                </a:tc>
                <a:extLst>
                  <a:ext uri="{0D108BD9-81ED-4DB2-BD59-A6C34878D82A}">
                    <a16:rowId xmlns:a16="http://schemas.microsoft.com/office/drawing/2014/main" val="2110949672"/>
                  </a:ext>
                </a:extLst>
              </a:tr>
            </a:tbl>
          </a:graphicData>
        </a:graphic>
      </p:graphicFrame>
      <p:sp>
        <p:nvSpPr>
          <p:cNvPr id="6" name="TextBox 5">
            <a:extLst>
              <a:ext uri="{FF2B5EF4-FFF2-40B4-BE49-F238E27FC236}">
                <a16:creationId xmlns:a16="http://schemas.microsoft.com/office/drawing/2014/main" id="{B29BFC71-509C-4170-905D-DCAB52B38458}"/>
              </a:ext>
            </a:extLst>
          </p:cNvPr>
          <p:cNvSpPr txBox="1"/>
          <p:nvPr/>
        </p:nvSpPr>
        <p:spPr>
          <a:xfrm>
            <a:off x="549275" y="1375128"/>
            <a:ext cx="7518530" cy="523220"/>
          </a:xfrm>
          <a:prstGeom prst="rect">
            <a:avLst/>
          </a:prstGeom>
          <a:noFill/>
        </p:spPr>
        <p:txBody>
          <a:bodyPr wrap="square" rtlCol="0">
            <a:spAutoFit/>
          </a:bodyPr>
          <a:lstStyle/>
          <a:p>
            <a:r>
              <a:rPr lang="en-US" sz="2800" dirty="0"/>
              <a:t>Elements of MDM</a:t>
            </a:r>
          </a:p>
        </p:txBody>
      </p:sp>
    </p:spTree>
    <p:extLst>
      <p:ext uri="{BB962C8B-B14F-4D97-AF65-F5344CB8AC3E}">
        <p14:creationId xmlns:p14="http://schemas.microsoft.com/office/powerpoint/2010/main" val="84016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7C97-5669-44F1-A38C-E4917D44C15B}"/>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E316F95A-0261-4AED-9D97-E59A62001207}"/>
              </a:ext>
            </a:extLst>
          </p:cNvPr>
          <p:cNvGraphicFramePr>
            <a:graphicFrameLocks noGrp="1"/>
          </p:cNvGraphicFramePr>
          <p:nvPr>
            <p:ph idx="1"/>
          </p:nvPr>
        </p:nvGraphicFramePr>
        <p:xfrm>
          <a:off x="418645" y="1832692"/>
          <a:ext cx="8042275" cy="3997960"/>
        </p:xfrm>
        <a:graphic>
          <a:graphicData uri="http://schemas.openxmlformats.org/drawingml/2006/table">
            <a:tbl>
              <a:tblPr firstRow="1" bandRow="1">
                <a:tableStyleId>{5C22544A-7EE6-4342-B048-85BDC9FD1C3A}</a:tableStyleId>
              </a:tblPr>
              <a:tblGrid>
                <a:gridCol w="1086598">
                  <a:extLst>
                    <a:ext uri="{9D8B030D-6E8A-4147-A177-3AD203B41FA5}">
                      <a16:colId xmlns:a16="http://schemas.microsoft.com/office/drawing/2014/main" val="470117982"/>
                    </a:ext>
                  </a:extLst>
                </a:gridCol>
                <a:gridCol w="1674055">
                  <a:extLst>
                    <a:ext uri="{9D8B030D-6E8A-4147-A177-3AD203B41FA5}">
                      <a16:colId xmlns:a16="http://schemas.microsoft.com/office/drawing/2014/main" val="1550879443"/>
                    </a:ext>
                  </a:extLst>
                </a:gridCol>
                <a:gridCol w="1955410">
                  <a:extLst>
                    <a:ext uri="{9D8B030D-6E8A-4147-A177-3AD203B41FA5}">
                      <a16:colId xmlns:a16="http://schemas.microsoft.com/office/drawing/2014/main" val="480008496"/>
                    </a:ext>
                  </a:extLst>
                </a:gridCol>
                <a:gridCol w="1717757">
                  <a:extLst>
                    <a:ext uri="{9D8B030D-6E8A-4147-A177-3AD203B41FA5}">
                      <a16:colId xmlns:a16="http://schemas.microsoft.com/office/drawing/2014/main" val="3530203554"/>
                    </a:ext>
                  </a:extLst>
                </a:gridCol>
                <a:gridCol w="1608455">
                  <a:extLst>
                    <a:ext uri="{9D8B030D-6E8A-4147-A177-3AD203B41FA5}">
                      <a16:colId xmlns:a16="http://schemas.microsoft.com/office/drawing/2014/main" val="3913521560"/>
                    </a:ext>
                  </a:extLst>
                </a:gridCol>
              </a:tblGrid>
              <a:tr h="370840">
                <a:tc>
                  <a:txBody>
                    <a:bodyPr/>
                    <a:lstStyle/>
                    <a:p>
                      <a:r>
                        <a:rPr lang="en-US" dirty="0"/>
                        <a:t>Code</a:t>
                      </a:r>
                    </a:p>
                  </a:txBody>
                  <a:tcPr/>
                </a:tc>
                <a:tc>
                  <a:txBody>
                    <a:bodyPr/>
                    <a:lstStyle/>
                    <a:p>
                      <a:r>
                        <a:rPr lang="en-US" sz="1600" dirty="0"/>
                        <a:t>Level of MDM</a:t>
                      </a:r>
                    </a:p>
                    <a:p>
                      <a:r>
                        <a:rPr lang="en-US" sz="1000" dirty="0"/>
                        <a:t>(based on 2 of 3 Elements)</a:t>
                      </a:r>
                    </a:p>
                  </a:txBody>
                  <a:tcPr/>
                </a:tc>
                <a:tc>
                  <a:txBody>
                    <a:bodyPr/>
                    <a:lstStyle/>
                    <a:p>
                      <a:r>
                        <a:rPr lang="en-US" sz="1600" dirty="0"/>
                        <a:t>#/Complexity of Problems Addressed</a:t>
                      </a:r>
                    </a:p>
                  </a:txBody>
                  <a:tcPr/>
                </a:tc>
                <a:tc>
                  <a:txBody>
                    <a:bodyPr/>
                    <a:lstStyle/>
                    <a:p>
                      <a:r>
                        <a:rPr lang="en-US" sz="1600" dirty="0"/>
                        <a:t>Amount/</a:t>
                      </a:r>
                    </a:p>
                    <a:p>
                      <a:r>
                        <a:rPr lang="en-US" sz="1600" dirty="0"/>
                        <a:t>Complexity of Data Reviewed/</a:t>
                      </a:r>
                    </a:p>
                    <a:p>
                      <a:r>
                        <a:rPr lang="en-US" sz="1600" dirty="0"/>
                        <a:t>Analyzed</a:t>
                      </a:r>
                    </a:p>
                  </a:txBody>
                  <a:tcPr/>
                </a:tc>
                <a:tc>
                  <a:txBody>
                    <a:bodyPr/>
                    <a:lstStyle/>
                    <a:p>
                      <a:r>
                        <a:rPr lang="en-US" sz="1600" dirty="0"/>
                        <a:t>Risk of Complications</a:t>
                      </a:r>
                    </a:p>
                  </a:txBody>
                  <a:tcPr/>
                </a:tc>
                <a:extLst>
                  <a:ext uri="{0D108BD9-81ED-4DB2-BD59-A6C34878D82A}">
                    <a16:rowId xmlns:a16="http://schemas.microsoft.com/office/drawing/2014/main" val="4225385738"/>
                  </a:ext>
                </a:extLst>
              </a:tr>
              <a:tr h="370840">
                <a:tc>
                  <a:txBody>
                    <a:bodyPr/>
                    <a:lstStyle/>
                    <a:p>
                      <a:r>
                        <a:rPr lang="en-US" dirty="0">
                          <a:solidFill>
                            <a:schemeClr val="tx1">
                              <a:lumMod val="95000"/>
                              <a:lumOff val="5000"/>
                            </a:schemeClr>
                          </a:solidFill>
                        </a:rPr>
                        <a:t>99211</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extLst>
                  <a:ext uri="{0D108BD9-81ED-4DB2-BD59-A6C34878D82A}">
                    <a16:rowId xmlns:a16="http://schemas.microsoft.com/office/drawing/2014/main" val="1048976554"/>
                  </a:ext>
                </a:extLst>
              </a:tr>
              <a:tr h="370840">
                <a:tc>
                  <a:txBody>
                    <a:bodyPr/>
                    <a:lstStyle/>
                    <a:p>
                      <a:r>
                        <a:rPr lang="en-US" dirty="0">
                          <a:solidFill>
                            <a:schemeClr val="tx1">
                              <a:lumMod val="95000"/>
                              <a:lumOff val="5000"/>
                            </a:schemeClr>
                          </a:solidFill>
                        </a:rPr>
                        <a:t>99202</a:t>
                      </a:r>
                    </a:p>
                    <a:p>
                      <a:r>
                        <a:rPr lang="en-US" dirty="0">
                          <a:solidFill>
                            <a:schemeClr val="tx1">
                              <a:lumMod val="95000"/>
                              <a:lumOff val="5000"/>
                            </a:schemeClr>
                          </a:solidFill>
                        </a:rPr>
                        <a:t>99212</a:t>
                      </a:r>
                    </a:p>
                  </a:txBody>
                  <a:tcPr/>
                </a:tc>
                <a:tc>
                  <a:txBody>
                    <a:bodyPr/>
                    <a:lstStyle/>
                    <a:p>
                      <a:r>
                        <a:rPr lang="en-US" sz="1500" dirty="0">
                          <a:solidFill>
                            <a:schemeClr val="tx1">
                              <a:lumMod val="95000"/>
                              <a:lumOff val="5000"/>
                            </a:schemeClr>
                          </a:solidFill>
                        </a:rPr>
                        <a:t>Straightforward</a:t>
                      </a:r>
                    </a:p>
                  </a:txBody>
                  <a:tcPr/>
                </a:tc>
                <a:tc>
                  <a:txBody>
                    <a:bodyPr/>
                    <a:lstStyle/>
                    <a:p>
                      <a:r>
                        <a:rPr lang="en-US" dirty="0">
                          <a:solidFill>
                            <a:schemeClr val="tx1">
                              <a:lumMod val="95000"/>
                              <a:lumOff val="5000"/>
                            </a:schemeClr>
                          </a:solidFill>
                        </a:rPr>
                        <a:t>Minimal</a:t>
                      </a:r>
                    </a:p>
                    <a:p>
                      <a:r>
                        <a:rPr lang="en-US" sz="1100" dirty="0">
                          <a:solidFill>
                            <a:schemeClr val="tx1">
                              <a:lumMod val="95000"/>
                              <a:lumOff val="5000"/>
                            </a:schemeClr>
                          </a:solidFill>
                        </a:rPr>
                        <a:t>(minor problem)</a:t>
                      </a:r>
                    </a:p>
                  </a:txBody>
                  <a:tcPr/>
                </a:tc>
                <a:tc>
                  <a:txBody>
                    <a:bodyPr/>
                    <a:lstStyle/>
                    <a:p>
                      <a:r>
                        <a:rPr lang="en-US" dirty="0">
                          <a:solidFill>
                            <a:schemeClr val="tx1">
                              <a:lumMod val="95000"/>
                              <a:lumOff val="5000"/>
                            </a:schemeClr>
                          </a:solidFill>
                        </a:rPr>
                        <a:t>Minimal</a:t>
                      </a:r>
                    </a:p>
                  </a:txBody>
                  <a:tcPr/>
                </a:tc>
                <a:tc>
                  <a:txBody>
                    <a:bodyPr/>
                    <a:lstStyle/>
                    <a:p>
                      <a:r>
                        <a:rPr lang="en-US" dirty="0">
                          <a:solidFill>
                            <a:schemeClr val="tx1">
                              <a:lumMod val="95000"/>
                              <a:lumOff val="5000"/>
                            </a:schemeClr>
                          </a:solidFill>
                        </a:rPr>
                        <a:t>Minimal</a:t>
                      </a:r>
                    </a:p>
                  </a:txBody>
                  <a:tcPr/>
                </a:tc>
                <a:extLst>
                  <a:ext uri="{0D108BD9-81ED-4DB2-BD59-A6C34878D82A}">
                    <a16:rowId xmlns:a16="http://schemas.microsoft.com/office/drawing/2014/main" val="1479074280"/>
                  </a:ext>
                </a:extLst>
              </a:tr>
              <a:tr h="370840">
                <a:tc>
                  <a:txBody>
                    <a:bodyPr/>
                    <a:lstStyle/>
                    <a:p>
                      <a:r>
                        <a:rPr lang="en-US" dirty="0">
                          <a:solidFill>
                            <a:schemeClr val="tx1">
                              <a:lumMod val="95000"/>
                              <a:lumOff val="5000"/>
                            </a:schemeClr>
                          </a:solidFill>
                        </a:rPr>
                        <a:t>99203</a:t>
                      </a:r>
                    </a:p>
                    <a:p>
                      <a:r>
                        <a:rPr lang="en-US" dirty="0">
                          <a:solidFill>
                            <a:schemeClr val="tx1">
                              <a:lumMod val="95000"/>
                              <a:lumOff val="5000"/>
                            </a:schemeClr>
                          </a:solidFill>
                        </a:rPr>
                        <a:t>99213</a:t>
                      </a:r>
                    </a:p>
                  </a:txBody>
                  <a:tcPr/>
                </a:tc>
                <a:tc>
                  <a:txBody>
                    <a:bodyPr/>
                    <a:lstStyle/>
                    <a:p>
                      <a:r>
                        <a:rPr lang="en-US" dirty="0">
                          <a:solidFill>
                            <a:schemeClr val="tx1">
                              <a:lumMod val="95000"/>
                              <a:lumOff val="5000"/>
                            </a:schemeClr>
                          </a:solidFill>
                        </a:rPr>
                        <a:t>Low</a:t>
                      </a:r>
                    </a:p>
                  </a:txBody>
                  <a:tcPr/>
                </a:tc>
                <a:tc>
                  <a:txBody>
                    <a:bodyPr/>
                    <a:lstStyle/>
                    <a:p>
                      <a:r>
                        <a:rPr lang="en-US" dirty="0">
                          <a:solidFill>
                            <a:schemeClr val="tx1">
                              <a:lumMod val="95000"/>
                              <a:lumOff val="5000"/>
                            </a:schemeClr>
                          </a:solidFill>
                        </a:rPr>
                        <a:t>Low</a:t>
                      </a:r>
                    </a:p>
                    <a:p>
                      <a:r>
                        <a:rPr lang="en-US" sz="1100" dirty="0">
                          <a:solidFill>
                            <a:schemeClr val="tx1">
                              <a:lumMod val="95000"/>
                              <a:lumOff val="5000"/>
                            </a:schemeClr>
                          </a:solidFill>
                        </a:rPr>
                        <a:t>(stable, uncomplicated) </a:t>
                      </a:r>
                    </a:p>
                  </a:txBody>
                  <a:tcPr/>
                </a:tc>
                <a:tc>
                  <a:txBody>
                    <a:bodyPr/>
                    <a:lstStyle/>
                    <a:p>
                      <a:r>
                        <a:rPr lang="en-US" dirty="0">
                          <a:solidFill>
                            <a:schemeClr val="tx1">
                              <a:lumMod val="95000"/>
                              <a:lumOff val="5000"/>
                            </a:schemeClr>
                          </a:solidFill>
                        </a:rPr>
                        <a:t>Limited</a:t>
                      </a:r>
                    </a:p>
                  </a:txBody>
                  <a:tcPr/>
                </a:tc>
                <a:tc>
                  <a:txBody>
                    <a:bodyPr/>
                    <a:lstStyle/>
                    <a:p>
                      <a:r>
                        <a:rPr lang="en-US" dirty="0">
                          <a:solidFill>
                            <a:schemeClr val="tx1">
                              <a:lumMod val="95000"/>
                              <a:lumOff val="5000"/>
                            </a:schemeClr>
                          </a:solidFill>
                        </a:rPr>
                        <a:t>Low</a:t>
                      </a:r>
                    </a:p>
                  </a:txBody>
                  <a:tcPr/>
                </a:tc>
                <a:extLst>
                  <a:ext uri="{0D108BD9-81ED-4DB2-BD59-A6C34878D82A}">
                    <a16:rowId xmlns:a16="http://schemas.microsoft.com/office/drawing/2014/main" val="251027382"/>
                  </a:ext>
                </a:extLst>
              </a:tr>
              <a:tr h="370840">
                <a:tc>
                  <a:txBody>
                    <a:bodyPr/>
                    <a:lstStyle/>
                    <a:p>
                      <a:r>
                        <a:rPr lang="en-US" dirty="0">
                          <a:solidFill>
                            <a:schemeClr val="tx1">
                              <a:lumMod val="95000"/>
                              <a:lumOff val="5000"/>
                            </a:schemeClr>
                          </a:solidFill>
                        </a:rPr>
                        <a:t>99204</a:t>
                      </a:r>
                    </a:p>
                    <a:p>
                      <a:r>
                        <a:rPr lang="en-US" dirty="0">
                          <a:solidFill>
                            <a:schemeClr val="tx1">
                              <a:lumMod val="95000"/>
                              <a:lumOff val="5000"/>
                            </a:schemeClr>
                          </a:solidFill>
                        </a:rPr>
                        <a:t>99214</a:t>
                      </a: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 </a:t>
                      </a:r>
                      <a:endParaRPr lang="en-US" sz="1100" dirty="0">
                        <a:solidFill>
                          <a:schemeClr val="tx1">
                            <a:lumMod val="95000"/>
                            <a:lumOff val="5000"/>
                          </a:schemeClr>
                        </a:solidFill>
                      </a:endParaRPr>
                    </a:p>
                    <a:p>
                      <a:r>
                        <a:rPr lang="en-US" sz="1100" dirty="0">
                          <a:solidFill>
                            <a:schemeClr val="tx1">
                              <a:lumMod val="95000"/>
                              <a:lumOff val="5000"/>
                            </a:schemeClr>
                          </a:solidFill>
                        </a:rPr>
                        <a:t>(moderate problems)</a:t>
                      </a:r>
                      <a:endParaRPr lang="en-US" dirty="0">
                        <a:solidFill>
                          <a:schemeClr val="tx1">
                            <a:lumMod val="95000"/>
                            <a:lumOff val="5000"/>
                          </a:schemeClr>
                        </a:solidFill>
                      </a:endParaRP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a:t>
                      </a:r>
                    </a:p>
                  </a:txBody>
                  <a:tcPr/>
                </a:tc>
                <a:extLst>
                  <a:ext uri="{0D108BD9-81ED-4DB2-BD59-A6C34878D82A}">
                    <a16:rowId xmlns:a16="http://schemas.microsoft.com/office/drawing/2014/main" val="1794492110"/>
                  </a:ext>
                </a:extLst>
              </a:tr>
              <a:tr h="370840">
                <a:tc>
                  <a:txBody>
                    <a:bodyPr/>
                    <a:lstStyle/>
                    <a:p>
                      <a:r>
                        <a:rPr lang="en-US" dirty="0">
                          <a:solidFill>
                            <a:schemeClr val="tx1">
                              <a:lumMod val="95000"/>
                              <a:lumOff val="5000"/>
                            </a:schemeClr>
                          </a:solidFill>
                        </a:rPr>
                        <a:t>99205</a:t>
                      </a:r>
                    </a:p>
                    <a:p>
                      <a:r>
                        <a:rPr lang="en-US" dirty="0">
                          <a:solidFill>
                            <a:schemeClr val="tx1">
                              <a:lumMod val="95000"/>
                              <a:lumOff val="5000"/>
                            </a:schemeClr>
                          </a:solidFill>
                        </a:rPr>
                        <a:t>99215</a:t>
                      </a:r>
                    </a:p>
                  </a:txBody>
                  <a:tcPr/>
                </a:tc>
                <a:tc>
                  <a:txBody>
                    <a:bodyPr/>
                    <a:lstStyle/>
                    <a:p>
                      <a:r>
                        <a:rPr lang="en-US" dirty="0">
                          <a:solidFill>
                            <a:schemeClr val="tx1">
                              <a:lumMod val="95000"/>
                              <a:lumOff val="5000"/>
                            </a:schemeClr>
                          </a:solidFill>
                        </a:rPr>
                        <a:t>High</a:t>
                      </a:r>
                    </a:p>
                  </a:txBody>
                  <a:tcPr/>
                </a:tc>
                <a:tc>
                  <a:txBody>
                    <a:bodyPr/>
                    <a:lstStyle/>
                    <a:p>
                      <a:r>
                        <a:rPr lang="en-US" dirty="0">
                          <a:solidFill>
                            <a:schemeClr val="tx1">
                              <a:lumMod val="95000"/>
                              <a:lumOff val="5000"/>
                            </a:schemeClr>
                          </a:solidFill>
                        </a:rPr>
                        <a:t>High </a:t>
                      </a:r>
                    </a:p>
                    <a:p>
                      <a:r>
                        <a:rPr lang="en-US" sz="1100" dirty="0">
                          <a:solidFill>
                            <a:schemeClr val="tx1">
                              <a:lumMod val="95000"/>
                              <a:lumOff val="5000"/>
                            </a:schemeClr>
                          </a:solidFill>
                        </a:rPr>
                        <a:t>(very ill)</a:t>
                      </a:r>
                    </a:p>
                  </a:txBody>
                  <a:tcPr/>
                </a:tc>
                <a:tc>
                  <a:txBody>
                    <a:bodyPr/>
                    <a:lstStyle/>
                    <a:p>
                      <a:r>
                        <a:rPr lang="en-US" dirty="0">
                          <a:solidFill>
                            <a:schemeClr val="tx1">
                              <a:lumMod val="95000"/>
                              <a:lumOff val="5000"/>
                            </a:schemeClr>
                          </a:solidFill>
                        </a:rPr>
                        <a:t>Extensive </a:t>
                      </a:r>
                    </a:p>
                  </a:txBody>
                  <a:tcPr/>
                </a:tc>
                <a:tc>
                  <a:txBody>
                    <a:bodyPr/>
                    <a:lstStyle/>
                    <a:p>
                      <a:r>
                        <a:rPr lang="en-US" dirty="0">
                          <a:solidFill>
                            <a:schemeClr val="tx1">
                              <a:lumMod val="95000"/>
                              <a:lumOff val="5000"/>
                            </a:schemeClr>
                          </a:solidFill>
                        </a:rPr>
                        <a:t>High</a:t>
                      </a:r>
                    </a:p>
                  </a:txBody>
                  <a:tcPr/>
                </a:tc>
                <a:extLst>
                  <a:ext uri="{0D108BD9-81ED-4DB2-BD59-A6C34878D82A}">
                    <a16:rowId xmlns:a16="http://schemas.microsoft.com/office/drawing/2014/main" val="2110949672"/>
                  </a:ext>
                </a:extLst>
              </a:tr>
            </a:tbl>
          </a:graphicData>
        </a:graphic>
      </p:graphicFrame>
      <p:sp>
        <p:nvSpPr>
          <p:cNvPr id="6" name="TextBox 5">
            <a:extLst>
              <a:ext uri="{FF2B5EF4-FFF2-40B4-BE49-F238E27FC236}">
                <a16:creationId xmlns:a16="http://schemas.microsoft.com/office/drawing/2014/main" id="{B29BFC71-509C-4170-905D-DCAB52B38458}"/>
              </a:ext>
            </a:extLst>
          </p:cNvPr>
          <p:cNvSpPr txBox="1"/>
          <p:nvPr/>
        </p:nvSpPr>
        <p:spPr>
          <a:xfrm>
            <a:off x="549275" y="1375128"/>
            <a:ext cx="7518530" cy="523220"/>
          </a:xfrm>
          <a:prstGeom prst="rect">
            <a:avLst/>
          </a:prstGeom>
          <a:noFill/>
        </p:spPr>
        <p:txBody>
          <a:bodyPr wrap="square" rtlCol="0">
            <a:spAutoFit/>
          </a:bodyPr>
          <a:lstStyle/>
          <a:p>
            <a:r>
              <a:rPr lang="en-US" sz="2800" dirty="0"/>
              <a:t>Elements of MDM (Need 2 of 3)</a:t>
            </a:r>
          </a:p>
        </p:txBody>
      </p:sp>
      <p:sp>
        <p:nvSpPr>
          <p:cNvPr id="3" name="Rectangle 2">
            <a:extLst>
              <a:ext uri="{FF2B5EF4-FFF2-40B4-BE49-F238E27FC236}">
                <a16:creationId xmlns:a16="http://schemas.microsoft.com/office/drawing/2014/main" id="{9CE9E161-2EF9-4328-A2F2-E2648F1F1E95}"/>
              </a:ext>
            </a:extLst>
          </p:cNvPr>
          <p:cNvSpPr/>
          <p:nvPr/>
        </p:nvSpPr>
        <p:spPr>
          <a:xfrm>
            <a:off x="3175000" y="1832692"/>
            <a:ext cx="1943100" cy="4241800"/>
          </a:xfrm>
          <a:prstGeom prst="rect">
            <a:avLst/>
          </a:prstGeom>
          <a:noFill/>
          <a:ln w="762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7694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7C97-5669-44F1-A38C-E4917D44C15B}"/>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E316F95A-0261-4AED-9D97-E59A62001207}"/>
              </a:ext>
            </a:extLst>
          </p:cNvPr>
          <p:cNvGraphicFramePr>
            <a:graphicFrameLocks noGrp="1"/>
          </p:cNvGraphicFramePr>
          <p:nvPr>
            <p:ph idx="1"/>
            <p:extLst>
              <p:ext uri="{D42A27DB-BD31-4B8C-83A1-F6EECF244321}">
                <p14:modId xmlns:p14="http://schemas.microsoft.com/office/powerpoint/2010/main" val="1619999637"/>
              </p:ext>
            </p:extLst>
          </p:nvPr>
        </p:nvGraphicFramePr>
        <p:xfrm>
          <a:off x="266031" y="1972592"/>
          <a:ext cx="8608761" cy="3784600"/>
        </p:xfrm>
        <a:graphic>
          <a:graphicData uri="http://schemas.openxmlformats.org/drawingml/2006/table">
            <a:tbl>
              <a:tblPr firstRow="1" bandRow="1">
                <a:tableStyleId>{5C22544A-7EE6-4342-B048-85BDC9FD1C3A}</a:tableStyleId>
              </a:tblPr>
              <a:tblGrid>
                <a:gridCol w="1000061">
                  <a:extLst>
                    <a:ext uri="{9D8B030D-6E8A-4147-A177-3AD203B41FA5}">
                      <a16:colId xmlns:a16="http://schemas.microsoft.com/office/drawing/2014/main" val="470117982"/>
                    </a:ext>
                  </a:extLst>
                </a:gridCol>
                <a:gridCol w="1786597">
                  <a:extLst>
                    <a:ext uri="{9D8B030D-6E8A-4147-A177-3AD203B41FA5}">
                      <a16:colId xmlns:a16="http://schemas.microsoft.com/office/drawing/2014/main" val="480008496"/>
                    </a:ext>
                  </a:extLst>
                </a:gridCol>
                <a:gridCol w="5822103">
                  <a:extLst>
                    <a:ext uri="{9D8B030D-6E8A-4147-A177-3AD203B41FA5}">
                      <a16:colId xmlns:a16="http://schemas.microsoft.com/office/drawing/2014/main" val="3530203554"/>
                    </a:ext>
                  </a:extLst>
                </a:gridCol>
              </a:tblGrid>
              <a:tr h="370840">
                <a:tc>
                  <a:txBody>
                    <a:bodyPr/>
                    <a:lstStyle/>
                    <a:p>
                      <a:r>
                        <a:rPr lang="en-US" dirty="0"/>
                        <a:t>Code</a:t>
                      </a:r>
                    </a:p>
                  </a:txBody>
                  <a:tcPr/>
                </a:tc>
                <a:tc>
                  <a:txBody>
                    <a:bodyPr/>
                    <a:lstStyle/>
                    <a:p>
                      <a:r>
                        <a:rPr lang="en-US" sz="1600" dirty="0"/>
                        <a:t>#/Complexity of Problems Addressed</a:t>
                      </a:r>
                    </a:p>
                  </a:txBody>
                  <a:tcPr/>
                </a:tc>
                <a:tc>
                  <a:txBody>
                    <a:bodyPr/>
                    <a:lstStyle/>
                    <a:p>
                      <a:r>
                        <a:rPr lang="en-US" sz="1600" dirty="0"/>
                        <a:t>Criteria</a:t>
                      </a:r>
                    </a:p>
                  </a:txBody>
                  <a:tcPr/>
                </a:tc>
                <a:extLst>
                  <a:ext uri="{0D108BD9-81ED-4DB2-BD59-A6C34878D82A}">
                    <a16:rowId xmlns:a16="http://schemas.microsoft.com/office/drawing/2014/main" val="4225385738"/>
                  </a:ext>
                </a:extLst>
              </a:tr>
              <a:tr h="370840">
                <a:tc>
                  <a:txBody>
                    <a:bodyPr/>
                    <a:lstStyle/>
                    <a:p>
                      <a:r>
                        <a:rPr lang="en-US" sz="1400" dirty="0">
                          <a:solidFill>
                            <a:schemeClr val="tx1">
                              <a:lumMod val="95000"/>
                              <a:lumOff val="5000"/>
                            </a:schemeClr>
                          </a:solidFill>
                        </a:rPr>
                        <a:t>99211</a:t>
                      </a:r>
                    </a:p>
                  </a:txBody>
                  <a:tcPr/>
                </a:tc>
                <a:tc>
                  <a:txBody>
                    <a:bodyPr/>
                    <a:lstStyle/>
                    <a:p>
                      <a:r>
                        <a:rPr lang="en-US" sz="1400" dirty="0">
                          <a:solidFill>
                            <a:schemeClr val="tx1">
                              <a:lumMod val="95000"/>
                              <a:lumOff val="5000"/>
                            </a:schemeClr>
                          </a:solidFill>
                        </a:rPr>
                        <a:t>N/A</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N/A</a:t>
                      </a:r>
                    </a:p>
                  </a:txBody>
                  <a:tcPr/>
                </a:tc>
                <a:extLst>
                  <a:ext uri="{0D108BD9-81ED-4DB2-BD59-A6C34878D82A}">
                    <a16:rowId xmlns:a16="http://schemas.microsoft.com/office/drawing/2014/main" val="1048976554"/>
                  </a:ext>
                </a:extLst>
              </a:tr>
              <a:tr h="376713">
                <a:tc>
                  <a:txBody>
                    <a:bodyPr/>
                    <a:lstStyle/>
                    <a:p>
                      <a:r>
                        <a:rPr lang="en-US" sz="1400" dirty="0">
                          <a:solidFill>
                            <a:schemeClr val="tx1">
                              <a:lumMod val="95000"/>
                              <a:lumOff val="5000"/>
                            </a:schemeClr>
                          </a:solidFill>
                        </a:rPr>
                        <a:t>99202</a:t>
                      </a:r>
                    </a:p>
                    <a:p>
                      <a:r>
                        <a:rPr lang="en-US" sz="1400" dirty="0">
                          <a:solidFill>
                            <a:schemeClr val="tx1">
                              <a:lumMod val="95000"/>
                              <a:lumOff val="5000"/>
                            </a:schemeClr>
                          </a:solidFill>
                        </a:rPr>
                        <a:t>99212</a:t>
                      </a:r>
                    </a:p>
                  </a:txBody>
                  <a:tcPr/>
                </a:tc>
                <a:tc>
                  <a:txBody>
                    <a:bodyPr/>
                    <a:lstStyle/>
                    <a:p>
                      <a:r>
                        <a:rPr lang="en-US" sz="1400" dirty="0">
                          <a:solidFill>
                            <a:schemeClr val="tx1">
                              <a:lumMod val="95000"/>
                              <a:lumOff val="5000"/>
                            </a:schemeClr>
                          </a:solidFill>
                        </a:rPr>
                        <a:t>Minimal</a:t>
                      </a:r>
                    </a:p>
                    <a:p>
                      <a:r>
                        <a:rPr lang="en-US" sz="1400" dirty="0">
                          <a:solidFill>
                            <a:schemeClr val="tx1">
                              <a:lumMod val="95000"/>
                              <a:lumOff val="5000"/>
                            </a:schemeClr>
                          </a:solidFill>
                        </a:rPr>
                        <a:t>(minor problem)</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1 self-limited/minor problem</a:t>
                      </a:r>
                    </a:p>
                  </a:txBody>
                  <a:tcPr/>
                </a:tc>
                <a:extLst>
                  <a:ext uri="{0D108BD9-81ED-4DB2-BD59-A6C34878D82A}">
                    <a16:rowId xmlns:a16="http://schemas.microsoft.com/office/drawing/2014/main" val="1479074280"/>
                  </a:ext>
                </a:extLst>
              </a:tr>
              <a:tr h="370840">
                <a:tc>
                  <a:txBody>
                    <a:bodyPr/>
                    <a:lstStyle/>
                    <a:p>
                      <a:r>
                        <a:rPr lang="en-US" sz="1400" dirty="0">
                          <a:solidFill>
                            <a:schemeClr val="tx1">
                              <a:lumMod val="95000"/>
                              <a:lumOff val="5000"/>
                            </a:schemeClr>
                          </a:solidFill>
                        </a:rPr>
                        <a:t>99203</a:t>
                      </a:r>
                    </a:p>
                    <a:p>
                      <a:r>
                        <a:rPr lang="en-US" sz="1400" dirty="0">
                          <a:solidFill>
                            <a:schemeClr val="tx1">
                              <a:lumMod val="95000"/>
                              <a:lumOff val="5000"/>
                            </a:schemeClr>
                          </a:solidFill>
                        </a:rPr>
                        <a:t>99213</a:t>
                      </a:r>
                    </a:p>
                  </a:txBody>
                  <a:tcPr/>
                </a:tc>
                <a:tc>
                  <a:txBody>
                    <a:bodyPr/>
                    <a:lstStyle/>
                    <a:p>
                      <a:r>
                        <a:rPr lang="en-US" sz="1400" dirty="0">
                          <a:solidFill>
                            <a:schemeClr val="tx1">
                              <a:lumMod val="95000"/>
                              <a:lumOff val="5000"/>
                            </a:schemeClr>
                          </a:solidFill>
                        </a:rPr>
                        <a:t>Low</a:t>
                      </a:r>
                    </a:p>
                    <a:p>
                      <a:r>
                        <a:rPr lang="en-US" sz="1400" dirty="0">
                          <a:solidFill>
                            <a:schemeClr val="tx1">
                              <a:lumMod val="95000"/>
                              <a:lumOff val="5000"/>
                            </a:schemeClr>
                          </a:solidFill>
                        </a:rPr>
                        <a:t>(stable, uncomplicated) </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2+ self limited/minor problems </a:t>
                      </a:r>
                      <a:endParaRPr lang="en-US" sz="1200" i="1" dirty="0">
                        <a:solidFill>
                          <a:schemeClr val="tx1">
                            <a:lumMod val="95000"/>
                            <a:lumOff val="5000"/>
                          </a:schemeClr>
                        </a:solidFill>
                      </a:endParaRPr>
                    </a:p>
                    <a:p>
                      <a:pPr marL="171450" indent="-171450">
                        <a:buFont typeface="Arial" panose="020B0604020202020204" pitchFamily="34" charset="0"/>
                        <a:buChar char="•"/>
                      </a:pPr>
                      <a:r>
                        <a:rPr lang="en-US" sz="1200" dirty="0">
                          <a:solidFill>
                            <a:schemeClr val="tx1">
                              <a:lumMod val="95000"/>
                              <a:lumOff val="5000"/>
                            </a:schemeClr>
                          </a:solidFill>
                        </a:rPr>
                        <a:t>1 stable chronic illness</a:t>
                      </a:r>
                      <a:endParaRPr lang="en-US" sz="1200" i="1" dirty="0">
                        <a:solidFill>
                          <a:schemeClr val="tx1">
                            <a:lumMod val="95000"/>
                            <a:lumOff val="5000"/>
                          </a:schemeClr>
                        </a:solidFill>
                      </a:endParaRPr>
                    </a:p>
                    <a:p>
                      <a:pPr marL="171450" indent="-171450">
                        <a:buFont typeface="Arial" panose="020B0604020202020204" pitchFamily="34" charset="0"/>
                        <a:buChar char="•"/>
                      </a:pPr>
                      <a:r>
                        <a:rPr lang="en-US" sz="1200" dirty="0">
                          <a:solidFill>
                            <a:schemeClr val="tx1">
                              <a:lumMod val="95000"/>
                              <a:lumOff val="5000"/>
                            </a:schemeClr>
                          </a:solidFill>
                        </a:rPr>
                        <a:t>1 acute, uncomplicated illness or injury</a:t>
                      </a:r>
                    </a:p>
                  </a:txBody>
                  <a:tcPr/>
                </a:tc>
                <a:extLst>
                  <a:ext uri="{0D108BD9-81ED-4DB2-BD59-A6C34878D82A}">
                    <a16:rowId xmlns:a16="http://schemas.microsoft.com/office/drawing/2014/main" val="251027382"/>
                  </a:ext>
                </a:extLst>
              </a:tr>
              <a:tr h="370840">
                <a:tc>
                  <a:txBody>
                    <a:bodyPr/>
                    <a:lstStyle/>
                    <a:p>
                      <a:r>
                        <a:rPr lang="en-US" sz="1400" dirty="0">
                          <a:solidFill>
                            <a:schemeClr val="tx1">
                              <a:lumMod val="95000"/>
                              <a:lumOff val="5000"/>
                            </a:schemeClr>
                          </a:solidFill>
                        </a:rPr>
                        <a:t>99204</a:t>
                      </a:r>
                    </a:p>
                    <a:p>
                      <a:r>
                        <a:rPr lang="en-US" sz="1400" dirty="0">
                          <a:solidFill>
                            <a:schemeClr val="tx1">
                              <a:lumMod val="95000"/>
                              <a:lumOff val="5000"/>
                            </a:schemeClr>
                          </a:solidFill>
                        </a:rPr>
                        <a:t>99214</a:t>
                      </a:r>
                    </a:p>
                  </a:txBody>
                  <a:tcPr/>
                </a:tc>
                <a:tc>
                  <a:txBody>
                    <a:bodyPr/>
                    <a:lstStyle/>
                    <a:p>
                      <a:r>
                        <a:rPr lang="en-US" sz="1400" dirty="0">
                          <a:solidFill>
                            <a:schemeClr val="tx1">
                              <a:lumMod val="95000"/>
                              <a:lumOff val="5000"/>
                            </a:schemeClr>
                          </a:solidFill>
                        </a:rPr>
                        <a:t>Moderate </a:t>
                      </a:r>
                    </a:p>
                    <a:p>
                      <a:r>
                        <a:rPr lang="en-US" sz="1400" dirty="0">
                          <a:solidFill>
                            <a:schemeClr val="tx1">
                              <a:lumMod val="95000"/>
                              <a:lumOff val="5000"/>
                            </a:schemeClr>
                          </a:solidFill>
                        </a:rPr>
                        <a:t>(moderate problems)</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1 or more chronic illness with exacerbation/progression/side effects of </a:t>
                      </a:r>
                      <a:r>
                        <a:rPr lang="en-US" sz="1200" dirty="0" err="1">
                          <a:solidFill>
                            <a:schemeClr val="tx1">
                              <a:lumMod val="95000"/>
                              <a:lumOff val="5000"/>
                            </a:schemeClr>
                          </a:solidFill>
                        </a:rPr>
                        <a:t>tx</a:t>
                      </a:r>
                      <a:r>
                        <a:rPr lang="en-US" sz="1200" dirty="0">
                          <a:solidFill>
                            <a:schemeClr val="tx1">
                              <a:lumMod val="95000"/>
                              <a:lumOff val="5000"/>
                            </a:schemeClr>
                          </a:solidFill>
                        </a:rPr>
                        <a:t> </a:t>
                      </a:r>
                    </a:p>
                    <a:p>
                      <a:pPr marL="171450" indent="-171450">
                        <a:buFont typeface="Arial" panose="020B0604020202020204" pitchFamily="34" charset="0"/>
                        <a:buChar char="•"/>
                      </a:pPr>
                      <a:r>
                        <a:rPr lang="en-US" sz="1200" dirty="0">
                          <a:solidFill>
                            <a:schemeClr val="tx1">
                              <a:lumMod val="95000"/>
                              <a:lumOff val="5000"/>
                            </a:schemeClr>
                          </a:solidFill>
                        </a:rPr>
                        <a:t>2+ stable chronic disease</a:t>
                      </a:r>
                    </a:p>
                    <a:p>
                      <a:pPr marL="171450" indent="-171450">
                        <a:buFont typeface="Arial" panose="020B0604020202020204" pitchFamily="34" charset="0"/>
                        <a:buChar char="•"/>
                      </a:pPr>
                      <a:r>
                        <a:rPr lang="en-US" sz="1200" dirty="0">
                          <a:solidFill>
                            <a:schemeClr val="tx1">
                              <a:lumMod val="95000"/>
                              <a:lumOff val="5000"/>
                            </a:schemeClr>
                          </a:solidFill>
                        </a:rPr>
                        <a:t>1 acute illness with systematic symptoms</a:t>
                      </a:r>
                    </a:p>
                    <a:p>
                      <a:pPr marL="171450" indent="-171450">
                        <a:buFont typeface="Arial" panose="020B0604020202020204" pitchFamily="34" charset="0"/>
                        <a:buChar char="•"/>
                      </a:pPr>
                      <a:r>
                        <a:rPr lang="en-US" sz="1200" dirty="0">
                          <a:solidFill>
                            <a:schemeClr val="tx1">
                              <a:lumMod val="95000"/>
                              <a:lumOff val="5000"/>
                            </a:schemeClr>
                          </a:solidFill>
                        </a:rPr>
                        <a:t>1 acute complicated injury</a:t>
                      </a:r>
                    </a:p>
                  </a:txBody>
                  <a:tcPr/>
                </a:tc>
                <a:extLst>
                  <a:ext uri="{0D108BD9-81ED-4DB2-BD59-A6C34878D82A}">
                    <a16:rowId xmlns:a16="http://schemas.microsoft.com/office/drawing/2014/main" val="1794492110"/>
                  </a:ext>
                </a:extLst>
              </a:tr>
              <a:tr h="370840">
                <a:tc>
                  <a:txBody>
                    <a:bodyPr/>
                    <a:lstStyle/>
                    <a:p>
                      <a:r>
                        <a:rPr lang="en-US" sz="1400" dirty="0">
                          <a:solidFill>
                            <a:schemeClr val="tx1">
                              <a:lumMod val="95000"/>
                              <a:lumOff val="5000"/>
                            </a:schemeClr>
                          </a:solidFill>
                        </a:rPr>
                        <a:t>99205</a:t>
                      </a:r>
                    </a:p>
                    <a:p>
                      <a:r>
                        <a:rPr lang="en-US" sz="1400" dirty="0">
                          <a:solidFill>
                            <a:schemeClr val="tx1">
                              <a:lumMod val="95000"/>
                              <a:lumOff val="5000"/>
                            </a:schemeClr>
                          </a:solidFill>
                        </a:rPr>
                        <a:t>99215</a:t>
                      </a:r>
                    </a:p>
                  </a:txBody>
                  <a:tcPr/>
                </a:tc>
                <a:tc>
                  <a:txBody>
                    <a:bodyPr/>
                    <a:lstStyle/>
                    <a:p>
                      <a:r>
                        <a:rPr lang="en-US" sz="1400" dirty="0">
                          <a:solidFill>
                            <a:schemeClr val="tx1">
                              <a:lumMod val="95000"/>
                              <a:lumOff val="5000"/>
                            </a:schemeClr>
                          </a:solidFill>
                        </a:rPr>
                        <a:t>High </a:t>
                      </a:r>
                    </a:p>
                    <a:p>
                      <a:r>
                        <a:rPr lang="en-US" sz="1400" dirty="0">
                          <a:solidFill>
                            <a:schemeClr val="tx1">
                              <a:lumMod val="95000"/>
                              <a:lumOff val="5000"/>
                            </a:schemeClr>
                          </a:solidFill>
                        </a:rPr>
                        <a:t>(very ill)</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1+ chronic illness with severe exacerbation/progression/side effects</a:t>
                      </a:r>
                    </a:p>
                    <a:p>
                      <a:pPr marL="171450" indent="-171450">
                        <a:buFont typeface="Arial" panose="020B0604020202020204" pitchFamily="34" charset="0"/>
                        <a:buChar char="•"/>
                      </a:pPr>
                      <a:r>
                        <a:rPr lang="en-US" sz="1200" dirty="0">
                          <a:solidFill>
                            <a:schemeClr val="tx1">
                              <a:lumMod val="95000"/>
                              <a:lumOff val="5000"/>
                            </a:schemeClr>
                          </a:solidFill>
                        </a:rPr>
                        <a:t>1 acute of chronic illness or injury that poses a threat to life or bodily function</a:t>
                      </a:r>
                    </a:p>
                  </a:txBody>
                  <a:tcPr/>
                </a:tc>
                <a:extLst>
                  <a:ext uri="{0D108BD9-81ED-4DB2-BD59-A6C34878D82A}">
                    <a16:rowId xmlns:a16="http://schemas.microsoft.com/office/drawing/2014/main" val="2110949672"/>
                  </a:ext>
                </a:extLst>
              </a:tr>
            </a:tbl>
          </a:graphicData>
        </a:graphic>
      </p:graphicFrame>
      <p:sp>
        <p:nvSpPr>
          <p:cNvPr id="6" name="TextBox 5">
            <a:extLst>
              <a:ext uri="{FF2B5EF4-FFF2-40B4-BE49-F238E27FC236}">
                <a16:creationId xmlns:a16="http://schemas.microsoft.com/office/drawing/2014/main" id="{B29BFC71-509C-4170-905D-DCAB52B38458}"/>
              </a:ext>
            </a:extLst>
          </p:cNvPr>
          <p:cNvSpPr txBox="1"/>
          <p:nvPr/>
        </p:nvSpPr>
        <p:spPr>
          <a:xfrm>
            <a:off x="549275" y="1375128"/>
            <a:ext cx="7518530" cy="523220"/>
          </a:xfrm>
          <a:prstGeom prst="rect">
            <a:avLst/>
          </a:prstGeom>
          <a:noFill/>
        </p:spPr>
        <p:txBody>
          <a:bodyPr wrap="square" rtlCol="0">
            <a:spAutoFit/>
          </a:bodyPr>
          <a:lstStyle/>
          <a:p>
            <a:r>
              <a:rPr lang="en-US" sz="2800" dirty="0"/>
              <a:t>Number/Complexity of Problems</a:t>
            </a:r>
          </a:p>
        </p:txBody>
      </p:sp>
    </p:spTree>
    <p:extLst>
      <p:ext uri="{BB962C8B-B14F-4D97-AF65-F5344CB8AC3E}">
        <p14:creationId xmlns:p14="http://schemas.microsoft.com/office/powerpoint/2010/main" val="1533704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7C97-5669-44F1-A38C-E4917D44C15B}"/>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E316F95A-0261-4AED-9D97-E59A62001207}"/>
              </a:ext>
            </a:extLst>
          </p:cNvPr>
          <p:cNvGraphicFramePr>
            <a:graphicFrameLocks noGrp="1"/>
          </p:cNvGraphicFramePr>
          <p:nvPr>
            <p:ph idx="1"/>
          </p:nvPr>
        </p:nvGraphicFramePr>
        <p:xfrm>
          <a:off x="418645" y="1832692"/>
          <a:ext cx="8042275" cy="3997960"/>
        </p:xfrm>
        <a:graphic>
          <a:graphicData uri="http://schemas.openxmlformats.org/drawingml/2006/table">
            <a:tbl>
              <a:tblPr firstRow="1" bandRow="1">
                <a:tableStyleId>{5C22544A-7EE6-4342-B048-85BDC9FD1C3A}</a:tableStyleId>
              </a:tblPr>
              <a:tblGrid>
                <a:gridCol w="1086598">
                  <a:extLst>
                    <a:ext uri="{9D8B030D-6E8A-4147-A177-3AD203B41FA5}">
                      <a16:colId xmlns:a16="http://schemas.microsoft.com/office/drawing/2014/main" val="470117982"/>
                    </a:ext>
                  </a:extLst>
                </a:gridCol>
                <a:gridCol w="1674055">
                  <a:extLst>
                    <a:ext uri="{9D8B030D-6E8A-4147-A177-3AD203B41FA5}">
                      <a16:colId xmlns:a16="http://schemas.microsoft.com/office/drawing/2014/main" val="1550879443"/>
                    </a:ext>
                  </a:extLst>
                </a:gridCol>
                <a:gridCol w="1955410">
                  <a:extLst>
                    <a:ext uri="{9D8B030D-6E8A-4147-A177-3AD203B41FA5}">
                      <a16:colId xmlns:a16="http://schemas.microsoft.com/office/drawing/2014/main" val="480008496"/>
                    </a:ext>
                  </a:extLst>
                </a:gridCol>
                <a:gridCol w="1717757">
                  <a:extLst>
                    <a:ext uri="{9D8B030D-6E8A-4147-A177-3AD203B41FA5}">
                      <a16:colId xmlns:a16="http://schemas.microsoft.com/office/drawing/2014/main" val="3530203554"/>
                    </a:ext>
                  </a:extLst>
                </a:gridCol>
                <a:gridCol w="1608455">
                  <a:extLst>
                    <a:ext uri="{9D8B030D-6E8A-4147-A177-3AD203B41FA5}">
                      <a16:colId xmlns:a16="http://schemas.microsoft.com/office/drawing/2014/main" val="3913521560"/>
                    </a:ext>
                  </a:extLst>
                </a:gridCol>
              </a:tblGrid>
              <a:tr h="370840">
                <a:tc>
                  <a:txBody>
                    <a:bodyPr/>
                    <a:lstStyle/>
                    <a:p>
                      <a:r>
                        <a:rPr lang="en-US" dirty="0"/>
                        <a:t>Code</a:t>
                      </a:r>
                    </a:p>
                  </a:txBody>
                  <a:tcPr/>
                </a:tc>
                <a:tc>
                  <a:txBody>
                    <a:bodyPr/>
                    <a:lstStyle/>
                    <a:p>
                      <a:r>
                        <a:rPr lang="en-US" sz="1600" dirty="0"/>
                        <a:t>Level of MDM</a:t>
                      </a:r>
                    </a:p>
                    <a:p>
                      <a:r>
                        <a:rPr lang="en-US" sz="1000" dirty="0"/>
                        <a:t>(based on 2 of 3 Elements)</a:t>
                      </a:r>
                    </a:p>
                  </a:txBody>
                  <a:tcPr/>
                </a:tc>
                <a:tc>
                  <a:txBody>
                    <a:bodyPr/>
                    <a:lstStyle/>
                    <a:p>
                      <a:r>
                        <a:rPr lang="en-US" sz="1600" dirty="0"/>
                        <a:t>#/Complexity of Problems Addressed</a:t>
                      </a:r>
                    </a:p>
                  </a:txBody>
                  <a:tcPr/>
                </a:tc>
                <a:tc>
                  <a:txBody>
                    <a:bodyPr/>
                    <a:lstStyle/>
                    <a:p>
                      <a:r>
                        <a:rPr lang="en-US" sz="1600" dirty="0"/>
                        <a:t>Amount/</a:t>
                      </a:r>
                    </a:p>
                    <a:p>
                      <a:r>
                        <a:rPr lang="en-US" sz="1600" dirty="0"/>
                        <a:t>Complexity of Data Reviewed/</a:t>
                      </a:r>
                    </a:p>
                    <a:p>
                      <a:r>
                        <a:rPr lang="en-US" sz="1600" dirty="0"/>
                        <a:t>Analyzed</a:t>
                      </a:r>
                    </a:p>
                  </a:txBody>
                  <a:tcPr/>
                </a:tc>
                <a:tc>
                  <a:txBody>
                    <a:bodyPr/>
                    <a:lstStyle/>
                    <a:p>
                      <a:r>
                        <a:rPr lang="en-US" sz="1600" dirty="0"/>
                        <a:t>Risk of Complications</a:t>
                      </a:r>
                    </a:p>
                  </a:txBody>
                  <a:tcPr/>
                </a:tc>
                <a:extLst>
                  <a:ext uri="{0D108BD9-81ED-4DB2-BD59-A6C34878D82A}">
                    <a16:rowId xmlns:a16="http://schemas.microsoft.com/office/drawing/2014/main" val="4225385738"/>
                  </a:ext>
                </a:extLst>
              </a:tr>
              <a:tr h="370840">
                <a:tc>
                  <a:txBody>
                    <a:bodyPr/>
                    <a:lstStyle/>
                    <a:p>
                      <a:r>
                        <a:rPr lang="en-US" dirty="0">
                          <a:solidFill>
                            <a:schemeClr val="tx1">
                              <a:lumMod val="95000"/>
                              <a:lumOff val="5000"/>
                            </a:schemeClr>
                          </a:solidFill>
                        </a:rPr>
                        <a:t>99211</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extLst>
                  <a:ext uri="{0D108BD9-81ED-4DB2-BD59-A6C34878D82A}">
                    <a16:rowId xmlns:a16="http://schemas.microsoft.com/office/drawing/2014/main" val="1048976554"/>
                  </a:ext>
                </a:extLst>
              </a:tr>
              <a:tr h="370840">
                <a:tc>
                  <a:txBody>
                    <a:bodyPr/>
                    <a:lstStyle/>
                    <a:p>
                      <a:r>
                        <a:rPr lang="en-US" dirty="0">
                          <a:solidFill>
                            <a:schemeClr val="tx1">
                              <a:lumMod val="95000"/>
                              <a:lumOff val="5000"/>
                            </a:schemeClr>
                          </a:solidFill>
                        </a:rPr>
                        <a:t>99202</a:t>
                      </a:r>
                    </a:p>
                    <a:p>
                      <a:r>
                        <a:rPr lang="en-US" dirty="0">
                          <a:solidFill>
                            <a:schemeClr val="tx1">
                              <a:lumMod val="95000"/>
                              <a:lumOff val="5000"/>
                            </a:schemeClr>
                          </a:solidFill>
                        </a:rPr>
                        <a:t>99212</a:t>
                      </a:r>
                    </a:p>
                  </a:txBody>
                  <a:tcPr/>
                </a:tc>
                <a:tc>
                  <a:txBody>
                    <a:bodyPr/>
                    <a:lstStyle/>
                    <a:p>
                      <a:r>
                        <a:rPr lang="en-US" sz="1500" dirty="0">
                          <a:solidFill>
                            <a:schemeClr val="tx1">
                              <a:lumMod val="95000"/>
                              <a:lumOff val="5000"/>
                            </a:schemeClr>
                          </a:solidFill>
                        </a:rPr>
                        <a:t>Straightforward</a:t>
                      </a:r>
                    </a:p>
                  </a:txBody>
                  <a:tcPr/>
                </a:tc>
                <a:tc>
                  <a:txBody>
                    <a:bodyPr/>
                    <a:lstStyle/>
                    <a:p>
                      <a:r>
                        <a:rPr lang="en-US" dirty="0">
                          <a:solidFill>
                            <a:schemeClr val="tx1">
                              <a:lumMod val="95000"/>
                              <a:lumOff val="5000"/>
                            </a:schemeClr>
                          </a:solidFill>
                        </a:rPr>
                        <a:t>Minimal</a:t>
                      </a:r>
                    </a:p>
                    <a:p>
                      <a:r>
                        <a:rPr lang="en-US" sz="1100" dirty="0">
                          <a:solidFill>
                            <a:schemeClr val="tx1">
                              <a:lumMod val="95000"/>
                              <a:lumOff val="5000"/>
                            </a:schemeClr>
                          </a:solidFill>
                        </a:rPr>
                        <a:t>(minor problem)</a:t>
                      </a:r>
                    </a:p>
                  </a:txBody>
                  <a:tcPr/>
                </a:tc>
                <a:tc>
                  <a:txBody>
                    <a:bodyPr/>
                    <a:lstStyle/>
                    <a:p>
                      <a:r>
                        <a:rPr lang="en-US" dirty="0">
                          <a:solidFill>
                            <a:schemeClr val="tx1">
                              <a:lumMod val="95000"/>
                              <a:lumOff val="5000"/>
                            </a:schemeClr>
                          </a:solidFill>
                        </a:rPr>
                        <a:t>Minimal</a:t>
                      </a:r>
                    </a:p>
                  </a:txBody>
                  <a:tcPr/>
                </a:tc>
                <a:tc>
                  <a:txBody>
                    <a:bodyPr/>
                    <a:lstStyle/>
                    <a:p>
                      <a:r>
                        <a:rPr lang="en-US" dirty="0">
                          <a:solidFill>
                            <a:schemeClr val="tx1">
                              <a:lumMod val="95000"/>
                              <a:lumOff val="5000"/>
                            </a:schemeClr>
                          </a:solidFill>
                        </a:rPr>
                        <a:t>Minimal</a:t>
                      </a:r>
                    </a:p>
                  </a:txBody>
                  <a:tcPr/>
                </a:tc>
                <a:extLst>
                  <a:ext uri="{0D108BD9-81ED-4DB2-BD59-A6C34878D82A}">
                    <a16:rowId xmlns:a16="http://schemas.microsoft.com/office/drawing/2014/main" val="1479074280"/>
                  </a:ext>
                </a:extLst>
              </a:tr>
              <a:tr h="370840">
                <a:tc>
                  <a:txBody>
                    <a:bodyPr/>
                    <a:lstStyle/>
                    <a:p>
                      <a:r>
                        <a:rPr lang="en-US" dirty="0">
                          <a:solidFill>
                            <a:schemeClr val="tx1">
                              <a:lumMod val="95000"/>
                              <a:lumOff val="5000"/>
                            </a:schemeClr>
                          </a:solidFill>
                        </a:rPr>
                        <a:t>99203</a:t>
                      </a:r>
                    </a:p>
                    <a:p>
                      <a:r>
                        <a:rPr lang="en-US" dirty="0">
                          <a:solidFill>
                            <a:schemeClr val="tx1">
                              <a:lumMod val="95000"/>
                              <a:lumOff val="5000"/>
                            </a:schemeClr>
                          </a:solidFill>
                        </a:rPr>
                        <a:t>99213</a:t>
                      </a:r>
                    </a:p>
                  </a:txBody>
                  <a:tcPr/>
                </a:tc>
                <a:tc>
                  <a:txBody>
                    <a:bodyPr/>
                    <a:lstStyle/>
                    <a:p>
                      <a:r>
                        <a:rPr lang="en-US" dirty="0">
                          <a:solidFill>
                            <a:schemeClr val="tx1">
                              <a:lumMod val="95000"/>
                              <a:lumOff val="5000"/>
                            </a:schemeClr>
                          </a:solidFill>
                        </a:rPr>
                        <a:t>Low</a:t>
                      </a:r>
                    </a:p>
                  </a:txBody>
                  <a:tcPr/>
                </a:tc>
                <a:tc>
                  <a:txBody>
                    <a:bodyPr/>
                    <a:lstStyle/>
                    <a:p>
                      <a:r>
                        <a:rPr lang="en-US" dirty="0">
                          <a:solidFill>
                            <a:schemeClr val="tx1">
                              <a:lumMod val="95000"/>
                              <a:lumOff val="5000"/>
                            </a:schemeClr>
                          </a:solidFill>
                        </a:rPr>
                        <a:t>Low</a:t>
                      </a:r>
                    </a:p>
                    <a:p>
                      <a:r>
                        <a:rPr lang="en-US" sz="1100" dirty="0">
                          <a:solidFill>
                            <a:schemeClr val="tx1">
                              <a:lumMod val="95000"/>
                              <a:lumOff val="5000"/>
                            </a:schemeClr>
                          </a:solidFill>
                        </a:rPr>
                        <a:t>(stable, uncomplicated) </a:t>
                      </a:r>
                    </a:p>
                  </a:txBody>
                  <a:tcPr/>
                </a:tc>
                <a:tc>
                  <a:txBody>
                    <a:bodyPr/>
                    <a:lstStyle/>
                    <a:p>
                      <a:r>
                        <a:rPr lang="en-US" dirty="0">
                          <a:solidFill>
                            <a:schemeClr val="tx1">
                              <a:lumMod val="95000"/>
                              <a:lumOff val="5000"/>
                            </a:schemeClr>
                          </a:solidFill>
                        </a:rPr>
                        <a:t>Limited</a:t>
                      </a:r>
                    </a:p>
                  </a:txBody>
                  <a:tcPr/>
                </a:tc>
                <a:tc>
                  <a:txBody>
                    <a:bodyPr/>
                    <a:lstStyle/>
                    <a:p>
                      <a:r>
                        <a:rPr lang="en-US" dirty="0">
                          <a:solidFill>
                            <a:schemeClr val="tx1">
                              <a:lumMod val="95000"/>
                              <a:lumOff val="5000"/>
                            </a:schemeClr>
                          </a:solidFill>
                        </a:rPr>
                        <a:t>Low</a:t>
                      </a:r>
                    </a:p>
                  </a:txBody>
                  <a:tcPr/>
                </a:tc>
                <a:extLst>
                  <a:ext uri="{0D108BD9-81ED-4DB2-BD59-A6C34878D82A}">
                    <a16:rowId xmlns:a16="http://schemas.microsoft.com/office/drawing/2014/main" val="251027382"/>
                  </a:ext>
                </a:extLst>
              </a:tr>
              <a:tr h="370840">
                <a:tc>
                  <a:txBody>
                    <a:bodyPr/>
                    <a:lstStyle/>
                    <a:p>
                      <a:r>
                        <a:rPr lang="en-US" dirty="0">
                          <a:solidFill>
                            <a:schemeClr val="tx1">
                              <a:lumMod val="95000"/>
                              <a:lumOff val="5000"/>
                            </a:schemeClr>
                          </a:solidFill>
                        </a:rPr>
                        <a:t>99204</a:t>
                      </a:r>
                    </a:p>
                    <a:p>
                      <a:r>
                        <a:rPr lang="en-US" dirty="0">
                          <a:solidFill>
                            <a:schemeClr val="tx1">
                              <a:lumMod val="95000"/>
                              <a:lumOff val="5000"/>
                            </a:schemeClr>
                          </a:solidFill>
                        </a:rPr>
                        <a:t>99214</a:t>
                      </a: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 </a:t>
                      </a:r>
                      <a:endParaRPr lang="en-US" sz="1100" dirty="0">
                        <a:solidFill>
                          <a:schemeClr val="tx1">
                            <a:lumMod val="95000"/>
                            <a:lumOff val="5000"/>
                          </a:schemeClr>
                        </a:solidFill>
                      </a:endParaRPr>
                    </a:p>
                    <a:p>
                      <a:r>
                        <a:rPr lang="en-US" sz="1100" dirty="0">
                          <a:solidFill>
                            <a:schemeClr val="tx1">
                              <a:lumMod val="95000"/>
                              <a:lumOff val="5000"/>
                            </a:schemeClr>
                          </a:solidFill>
                        </a:rPr>
                        <a:t>(moderate problems)</a:t>
                      </a:r>
                      <a:endParaRPr lang="en-US" dirty="0">
                        <a:solidFill>
                          <a:schemeClr val="tx1">
                            <a:lumMod val="95000"/>
                            <a:lumOff val="5000"/>
                          </a:schemeClr>
                        </a:solidFill>
                      </a:endParaRP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a:t>
                      </a:r>
                    </a:p>
                  </a:txBody>
                  <a:tcPr/>
                </a:tc>
                <a:extLst>
                  <a:ext uri="{0D108BD9-81ED-4DB2-BD59-A6C34878D82A}">
                    <a16:rowId xmlns:a16="http://schemas.microsoft.com/office/drawing/2014/main" val="1794492110"/>
                  </a:ext>
                </a:extLst>
              </a:tr>
              <a:tr h="370840">
                <a:tc>
                  <a:txBody>
                    <a:bodyPr/>
                    <a:lstStyle/>
                    <a:p>
                      <a:r>
                        <a:rPr lang="en-US" dirty="0">
                          <a:solidFill>
                            <a:schemeClr val="tx1">
                              <a:lumMod val="95000"/>
                              <a:lumOff val="5000"/>
                            </a:schemeClr>
                          </a:solidFill>
                        </a:rPr>
                        <a:t>99205</a:t>
                      </a:r>
                    </a:p>
                    <a:p>
                      <a:r>
                        <a:rPr lang="en-US" dirty="0">
                          <a:solidFill>
                            <a:schemeClr val="tx1">
                              <a:lumMod val="95000"/>
                              <a:lumOff val="5000"/>
                            </a:schemeClr>
                          </a:solidFill>
                        </a:rPr>
                        <a:t>99215</a:t>
                      </a:r>
                    </a:p>
                  </a:txBody>
                  <a:tcPr/>
                </a:tc>
                <a:tc>
                  <a:txBody>
                    <a:bodyPr/>
                    <a:lstStyle/>
                    <a:p>
                      <a:r>
                        <a:rPr lang="en-US" dirty="0">
                          <a:solidFill>
                            <a:schemeClr val="tx1">
                              <a:lumMod val="95000"/>
                              <a:lumOff val="5000"/>
                            </a:schemeClr>
                          </a:solidFill>
                        </a:rPr>
                        <a:t>High</a:t>
                      </a:r>
                    </a:p>
                  </a:txBody>
                  <a:tcPr/>
                </a:tc>
                <a:tc>
                  <a:txBody>
                    <a:bodyPr/>
                    <a:lstStyle/>
                    <a:p>
                      <a:r>
                        <a:rPr lang="en-US" dirty="0">
                          <a:solidFill>
                            <a:schemeClr val="tx1">
                              <a:lumMod val="95000"/>
                              <a:lumOff val="5000"/>
                            </a:schemeClr>
                          </a:solidFill>
                        </a:rPr>
                        <a:t>High </a:t>
                      </a:r>
                    </a:p>
                    <a:p>
                      <a:r>
                        <a:rPr lang="en-US" sz="1100" dirty="0">
                          <a:solidFill>
                            <a:schemeClr val="tx1">
                              <a:lumMod val="95000"/>
                              <a:lumOff val="5000"/>
                            </a:schemeClr>
                          </a:solidFill>
                        </a:rPr>
                        <a:t>(very ill)</a:t>
                      </a:r>
                    </a:p>
                  </a:txBody>
                  <a:tcPr/>
                </a:tc>
                <a:tc>
                  <a:txBody>
                    <a:bodyPr/>
                    <a:lstStyle/>
                    <a:p>
                      <a:r>
                        <a:rPr lang="en-US" dirty="0">
                          <a:solidFill>
                            <a:schemeClr val="tx1">
                              <a:lumMod val="95000"/>
                              <a:lumOff val="5000"/>
                            </a:schemeClr>
                          </a:solidFill>
                        </a:rPr>
                        <a:t>Extensive </a:t>
                      </a:r>
                    </a:p>
                  </a:txBody>
                  <a:tcPr/>
                </a:tc>
                <a:tc>
                  <a:txBody>
                    <a:bodyPr/>
                    <a:lstStyle/>
                    <a:p>
                      <a:r>
                        <a:rPr lang="en-US" dirty="0">
                          <a:solidFill>
                            <a:schemeClr val="tx1">
                              <a:lumMod val="95000"/>
                              <a:lumOff val="5000"/>
                            </a:schemeClr>
                          </a:solidFill>
                        </a:rPr>
                        <a:t>High</a:t>
                      </a:r>
                    </a:p>
                  </a:txBody>
                  <a:tcPr/>
                </a:tc>
                <a:extLst>
                  <a:ext uri="{0D108BD9-81ED-4DB2-BD59-A6C34878D82A}">
                    <a16:rowId xmlns:a16="http://schemas.microsoft.com/office/drawing/2014/main" val="2110949672"/>
                  </a:ext>
                </a:extLst>
              </a:tr>
            </a:tbl>
          </a:graphicData>
        </a:graphic>
      </p:graphicFrame>
      <p:sp>
        <p:nvSpPr>
          <p:cNvPr id="6" name="TextBox 5">
            <a:extLst>
              <a:ext uri="{FF2B5EF4-FFF2-40B4-BE49-F238E27FC236}">
                <a16:creationId xmlns:a16="http://schemas.microsoft.com/office/drawing/2014/main" id="{B29BFC71-509C-4170-905D-DCAB52B38458}"/>
              </a:ext>
            </a:extLst>
          </p:cNvPr>
          <p:cNvSpPr txBox="1"/>
          <p:nvPr/>
        </p:nvSpPr>
        <p:spPr>
          <a:xfrm>
            <a:off x="549275" y="1375128"/>
            <a:ext cx="7518530" cy="523220"/>
          </a:xfrm>
          <a:prstGeom prst="rect">
            <a:avLst/>
          </a:prstGeom>
          <a:noFill/>
        </p:spPr>
        <p:txBody>
          <a:bodyPr wrap="square" rtlCol="0">
            <a:spAutoFit/>
          </a:bodyPr>
          <a:lstStyle/>
          <a:p>
            <a:r>
              <a:rPr lang="en-US" sz="2800" dirty="0"/>
              <a:t>Elements of MDM (Need 2 of 3)</a:t>
            </a:r>
          </a:p>
        </p:txBody>
      </p:sp>
      <p:sp>
        <p:nvSpPr>
          <p:cNvPr id="3" name="Rectangle 2">
            <a:extLst>
              <a:ext uri="{FF2B5EF4-FFF2-40B4-BE49-F238E27FC236}">
                <a16:creationId xmlns:a16="http://schemas.microsoft.com/office/drawing/2014/main" id="{9CE9E161-2EF9-4328-A2F2-E2648F1F1E95}"/>
              </a:ext>
            </a:extLst>
          </p:cNvPr>
          <p:cNvSpPr/>
          <p:nvPr/>
        </p:nvSpPr>
        <p:spPr>
          <a:xfrm>
            <a:off x="5118100" y="1822516"/>
            <a:ext cx="1761002" cy="4241800"/>
          </a:xfrm>
          <a:prstGeom prst="rect">
            <a:avLst/>
          </a:prstGeom>
          <a:noFill/>
          <a:ln w="762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054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7C97-5669-44F1-A38C-E4917D44C15B}"/>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E316F95A-0261-4AED-9D97-E59A62001207}"/>
              </a:ext>
            </a:extLst>
          </p:cNvPr>
          <p:cNvGraphicFramePr>
            <a:graphicFrameLocks noGrp="1"/>
          </p:cNvGraphicFramePr>
          <p:nvPr>
            <p:ph idx="1"/>
            <p:extLst>
              <p:ext uri="{D42A27DB-BD31-4B8C-83A1-F6EECF244321}">
                <p14:modId xmlns:p14="http://schemas.microsoft.com/office/powerpoint/2010/main" val="4052488322"/>
              </p:ext>
            </p:extLst>
          </p:nvPr>
        </p:nvGraphicFramePr>
        <p:xfrm>
          <a:off x="266031" y="1972592"/>
          <a:ext cx="8608761" cy="4668520"/>
        </p:xfrm>
        <a:graphic>
          <a:graphicData uri="http://schemas.openxmlformats.org/drawingml/2006/table">
            <a:tbl>
              <a:tblPr firstRow="1" bandRow="1">
                <a:tableStyleId>{5C22544A-7EE6-4342-B048-85BDC9FD1C3A}</a:tableStyleId>
              </a:tblPr>
              <a:tblGrid>
                <a:gridCol w="1000061">
                  <a:extLst>
                    <a:ext uri="{9D8B030D-6E8A-4147-A177-3AD203B41FA5}">
                      <a16:colId xmlns:a16="http://schemas.microsoft.com/office/drawing/2014/main" val="470117982"/>
                    </a:ext>
                  </a:extLst>
                </a:gridCol>
                <a:gridCol w="1603717">
                  <a:extLst>
                    <a:ext uri="{9D8B030D-6E8A-4147-A177-3AD203B41FA5}">
                      <a16:colId xmlns:a16="http://schemas.microsoft.com/office/drawing/2014/main" val="480008496"/>
                    </a:ext>
                  </a:extLst>
                </a:gridCol>
                <a:gridCol w="6004983">
                  <a:extLst>
                    <a:ext uri="{9D8B030D-6E8A-4147-A177-3AD203B41FA5}">
                      <a16:colId xmlns:a16="http://schemas.microsoft.com/office/drawing/2014/main" val="3530203554"/>
                    </a:ext>
                  </a:extLst>
                </a:gridCol>
              </a:tblGrid>
              <a:tr h="370840">
                <a:tc>
                  <a:txBody>
                    <a:bodyPr/>
                    <a:lstStyle/>
                    <a:p>
                      <a:r>
                        <a:rPr lang="en-US" dirty="0"/>
                        <a:t>Code</a:t>
                      </a:r>
                    </a:p>
                  </a:txBody>
                  <a:tcPr/>
                </a:tc>
                <a:tc>
                  <a:txBody>
                    <a:bodyPr/>
                    <a:lstStyle/>
                    <a:p>
                      <a:r>
                        <a:rPr lang="en-US" sz="1600" dirty="0"/>
                        <a:t>Amount/</a:t>
                      </a:r>
                    </a:p>
                    <a:p>
                      <a:r>
                        <a:rPr lang="en-US" sz="1600" dirty="0"/>
                        <a:t>Complexity of Data Reviewed/</a:t>
                      </a:r>
                    </a:p>
                    <a:p>
                      <a:r>
                        <a:rPr lang="en-US" sz="1600" dirty="0"/>
                        <a:t>Analyzed</a:t>
                      </a:r>
                    </a:p>
                  </a:txBody>
                  <a:tcPr/>
                </a:tc>
                <a:tc>
                  <a:txBody>
                    <a:bodyPr/>
                    <a:lstStyle/>
                    <a:p>
                      <a:r>
                        <a:rPr lang="en-US" sz="1600" dirty="0"/>
                        <a:t>Criteria</a:t>
                      </a:r>
                    </a:p>
                  </a:txBody>
                  <a:tcPr/>
                </a:tc>
                <a:extLst>
                  <a:ext uri="{0D108BD9-81ED-4DB2-BD59-A6C34878D82A}">
                    <a16:rowId xmlns:a16="http://schemas.microsoft.com/office/drawing/2014/main" val="4225385738"/>
                  </a:ext>
                </a:extLst>
              </a:tr>
              <a:tr h="370840">
                <a:tc>
                  <a:txBody>
                    <a:bodyPr/>
                    <a:lstStyle/>
                    <a:p>
                      <a:r>
                        <a:rPr lang="en-US" sz="1400" dirty="0">
                          <a:solidFill>
                            <a:schemeClr val="tx1">
                              <a:lumMod val="95000"/>
                              <a:lumOff val="5000"/>
                            </a:schemeClr>
                          </a:solidFill>
                        </a:rPr>
                        <a:t>99211</a:t>
                      </a:r>
                    </a:p>
                  </a:txBody>
                  <a:tcPr/>
                </a:tc>
                <a:tc>
                  <a:txBody>
                    <a:bodyPr/>
                    <a:lstStyle/>
                    <a:p>
                      <a:r>
                        <a:rPr lang="en-US" sz="1400" dirty="0">
                          <a:solidFill>
                            <a:schemeClr val="tx1">
                              <a:lumMod val="95000"/>
                              <a:lumOff val="5000"/>
                            </a:schemeClr>
                          </a:solidFill>
                        </a:rPr>
                        <a:t>N/A</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N/A</a:t>
                      </a:r>
                    </a:p>
                  </a:txBody>
                  <a:tcPr/>
                </a:tc>
                <a:extLst>
                  <a:ext uri="{0D108BD9-81ED-4DB2-BD59-A6C34878D82A}">
                    <a16:rowId xmlns:a16="http://schemas.microsoft.com/office/drawing/2014/main" val="1048976554"/>
                  </a:ext>
                </a:extLst>
              </a:tr>
              <a:tr h="376713">
                <a:tc>
                  <a:txBody>
                    <a:bodyPr/>
                    <a:lstStyle/>
                    <a:p>
                      <a:r>
                        <a:rPr lang="en-US" sz="1400" dirty="0">
                          <a:solidFill>
                            <a:schemeClr val="tx1">
                              <a:lumMod val="95000"/>
                              <a:lumOff val="5000"/>
                            </a:schemeClr>
                          </a:solidFill>
                        </a:rPr>
                        <a:t>99202</a:t>
                      </a:r>
                    </a:p>
                    <a:p>
                      <a:r>
                        <a:rPr lang="en-US" sz="1400" dirty="0">
                          <a:solidFill>
                            <a:schemeClr val="tx1">
                              <a:lumMod val="95000"/>
                              <a:lumOff val="5000"/>
                            </a:schemeClr>
                          </a:solidFill>
                        </a:rPr>
                        <a:t>99212</a:t>
                      </a:r>
                    </a:p>
                  </a:txBody>
                  <a:tcPr/>
                </a:tc>
                <a:tc>
                  <a:txBody>
                    <a:bodyPr/>
                    <a:lstStyle/>
                    <a:p>
                      <a:r>
                        <a:rPr lang="en-US" sz="1400" dirty="0">
                          <a:solidFill>
                            <a:schemeClr val="tx1">
                              <a:lumMod val="95000"/>
                              <a:lumOff val="5000"/>
                            </a:schemeClr>
                          </a:solidFill>
                        </a:rPr>
                        <a:t>Minimal</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Minimal or none</a:t>
                      </a:r>
                    </a:p>
                  </a:txBody>
                  <a:tcPr/>
                </a:tc>
                <a:extLst>
                  <a:ext uri="{0D108BD9-81ED-4DB2-BD59-A6C34878D82A}">
                    <a16:rowId xmlns:a16="http://schemas.microsoft.com/office/drawing/2014/main" val="1479074280"/>
                  </a:ext>
                </a:extLst>
              </a:tr>
              <a:tr h="370840">
                <a:tc>
                  <a:txBody>
                    <a:bodyPr/>
                    <a:lstStyle/>
                    <a:p>
                      <a:r>
                        <a:rPr lang="en-US" sz="1400" dirty="0">
                          <a:solidFill>
                            <a:schemeClr val="tx1">
                              <a:lumMod val="95000"/>
                              <a:lumOff val="5000"/>
                            </a:schemeClr>
                          </a:solidFill>
                        </a:rPr>
                        <a:t>99203</a:t>
                      </a:r>
                    </a:p>
                    <a:p>
                      <a:r>
                        <a:rPr lang="en-US" sz="1400" dirty="0">
                          <a:solidFill>
                            <a:schemeClr val="tx1">
                              <a:lumMod val="95000"/>
                              <a:lumOff val="5000"/>
                            </a:schemeClr>
                          </a:solidFill>
                        </a:rPr>
                        <a:t>99213</a:t>
                      </a:r>
                    </a:p>
                  </a:txBody>
                  <a:tcPr/>
                </a:tc>
                <a:tc>
                  <a:txBody>
                    <a:bodyPr/>
                    <a:lstStyle/>
                    <a:p>
                      <a:r>
                        <a:rPr lang="en-US" sz="1400" dirty="0">
                          <a:solidFill>
                            <a:schemeClr val="tx1">
                              <a:lumMod val="95000"/>
                              <a:lumOff val="5000"/>
                            </a:schemeClr>
                          </a:solidFill>
                        </a:rPr>
                        <a:t>Limited</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Tests/Documents –  </a:t>
                      </a:r>
                      <a:r>
                        <a:rPr lang="en-US" sz="1200" i="1" u="sng" dirty="0">
                          <a:solidFill>
                            <a:schemeClr val="tx1">
                              <a:lumMod val="95000"/>
                              <a:lumOff val="5000"/>
                            </a:schemeClr>
                          </a:solidFill>
                        </a:rPr>
                        <a:t>REVIEW </a:t>
                      </a:r>
                      <a:r>
                        <a:rPr lang="en-US" sz="1200" dirty="0">
                          <a:solidFill>
                            <a:schemeClr val="tx1">
                              <a:lumMod val="95000"/>
                              <a:lumOff val="5000"/>
                            </a:schemeClr>
                          </a:solidFill>
                        </a:rPr>
                        <a:t>of external notes from unique source, unique tests, or ordering of unique test (need 2) </a:t>
                      </a:r>
                      <a:r>
                        <a:rPr lang="en-US" sz="1200" b="1" i="1" u="sng" dirty="0">
                          <a:solidFill>
                            <a:schemeClr val="tx1">
                              <a:lumMod val="95000"/>
                              <a:lumOff val="5000"/>
                            </a:schemeClr>
                          </a:solidFill>
                        </a:rPr>
                        <a:t>or</a:t>
                      </a:r>
                    </a:p>
                    <a:p>
                      <a:pPr marL="171450" indent="-171450">
                        <a:buFont typeface="Arial" panose="020B0604020202020204" pitchFamily="34" charset="0"/>
                        <a:buChar char="•"/>
                      </a:pPr>
                      <a:r>
                        <a:rPr lang="en-US" sz="1200" dirty="0">
                          <a:solidFill>
                            <a:schemeClr val="tx1">
                              <a:lumMod val="95000"/>
                              <a:lumOff val="5000"/>
                            </a:schemeClr>
                          </a:solidFill>
                        </a:rPr>
                        <a:t>Assessment requiring an independent historian</a:t>
                      </a:r>
                    </a:p>
                  </a:txBody>
                  <a:tcPr/>
                </a:tc>
                <a:extLst>
                  <a:ext uri="{0D108BD9-81ED-4DB2-BD59-A6C34878D82A}">
                    <a16:rowId xmlns:a16="http://schemas.microsoft.com/office/drawing/2014/main" val="251027382"/>
                  </a:ext>
                </a:extLst>
              </a:tr>
              <a:tr h="370840">
                <a:tc>
                  <a:txBody>
                    <a:bodyPr/>
                    <a:lstStyle/>
                    <a:p>
                      <a:r>
                        <a:rPr lang="en-US" sz="1400" dirty="0">
                          <a:solidFill>
                            <a:schemeClr val="tx1">
                              <a:lumMod val="95000"/>
                              <a:lumOff val="5000"/>
                            </a:schemeClr>
                          </a:solidFill>
                        </a:rPr>
                        <a:t>99204</a:t>
                      </a:r>
                    </a:p>
                    <a:p>
                      <a:r>
                        <a:rPr lang="en-US" sz="1400" dirty="0">
                          <a:solidFill>
                            <a:schemeClr val="tx1">
                              <a:lumMod val="95000"/>
                              <a:lumOff val="5000"/>
                            </a:schemeClr>
                          </a:solidFill>
                        </a:rPr>
                        <a:t>99214</a:t>
                      </a:r>
                    </a:p>
                  </a:txBody>
                  <a:tcPr/>
                </a:tc>
                <a:tc>
                  <a:txBody>
                    <a:bodyPr/>
                    <a:lstStyle/>
                    <a:p>
                      <a:r>
                        <a:rPr lang="en-US" sz="1400" dirty="0">
                          <a:solidFill>
                            <a:schemeClr val="tx1">
                              <a:lumMod val="95000"/>
                              <a:lumOff val="5000"/>
                            </a:schemeClr>
                          </a:solidFill>
                        </a:rPr>
                        <a:t>Moderate</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Tests/Documents – Review of external nodes from unique source, unique test, ordering of unique test, independent historian (need 3) </a:t>
                      </a:r>
                      <a:r>
                        <a:rPr lang="en-US" sz="1200" b="1" i="1" u="sng" dirty="0">
                          <a:solidFill>
                            <a:schemeClr val="tx1">
                              <a:lumMod val="95000"/>
                              <a:lumOff val="5000"/>
                            </a:schemeClr>
                          </a:solidFill>
                        </a:rPr>
                        <a:t>or</a:t>
                      </a:r>
                    </a:p>
                    <a:p>
                      <a:pPr marL="171450" indent="-171450">
                        <a:buFont typeface="Arial" panose="020B0604020202020204" pitchFamily="34" charset="0"/>
                        <a:buChar char="•"/>
                      </a:pPr>
                      <a:r>
                        <a:rPr lang="en-US" sz="1200" dirty="0">
                          <a:solidFill>
                            <a:schemeClr val="tx1">
                              <a:lumMod val="95000"/>
                              <a:lumOff val="5000"/>
                            </a:schemeClr>
                          </a:solidFill>
                        </a:rPr>
                        <a:t>Independent interpretation of a test performed by another physician/QHP </a:t>
                      </a:r>
                      <a:r>
                        <a:rPr lang="en-US" sz="1200" b="1" i="1" u="sng" dirty="0">
                          <a:solidFill>
                            <a:schemeClr val="tx1">
                              <a:lumMod val="95000"/>
                              <a:lumOff val="5000"/>
                            </a:schemeClr>
                          </a:solidFill>
                        </a:rPr>
                        <a:t>or</a:t>
                      </a:r>
                    </a:p>
                    <a:p>
                      <a:pPr marL="171450" indent="-171450">
                        <a:buFont typeface="Arial" panose="020B0604020202020204" pitchFamily="34" charset="0"/>
                        <a:buChar char="•"/>
                      </a:pPr>
                      <a:r>
                        <a:rPr lang="en-US" sz="1200" dirty="0">
                          <a:solidFill>
                            <a:schemeClr val="tx1">
                              <a:lumMod val="95000"/>
                              <a:lumOff val="5000"/>
                            </a:schemeClr>
                          </a:solidFill>
                        </a:rPr>
                        <a:t>Discussion of management or test interpretation with external MD/QHP</a:t>
                      </a:r>
                    </a:p>
                  </a:txBody>
                  <a:tcPr/>
                </a:tc>
                <a:extLst>
                  <a:ext uri="{0D108BD9-81ED-4DB2-BD59-A6C34878D82A}">
                    <a16:rowId xmlns:a16="http://schemas.microsoft.com/office/drawing/2014/main" val="1794492110"/>
                  </a:ext>
                </a:extLst>
              </a:tr>
              <a:tr h="370840">
                <a:tc>
                  <a:txBody>
                    <a:bodyPr/>
                    <a:lstStyle/>
                    <a:p>
                      <a:r>
                        <a:rPr lang="en-US" sz="1400" dirty="0">
                          <a:solidFill>
                            <a:schemeClr val="tx1">
                              <a:lumMod val="95000"/>
                              <a:lumOff val="5000"/>
                            </a:schemeClr>
                          </a:solidFill>
                        </a:rPr>
                        <a:t>99205</a:t>
                      </a:r>
                    </a:p>
                    <a:p>
                      <a:r>
                        <a:rPr lang="en-US" sz="1400" dirty="0">
                          <a:solidFill>
                            <a:schemeClr val="tx1">
                              <a:lumMod val="95000"/>
                              <a:lumOff val="5000"/>
                            </a:schemeClr>
                          </a:solidFill>
                        </a:rPr>
                        <a:t>99215</a:t>
                      </a:r>
                    </a:p>
                  </a:txBody>
                  <a:tcPr/>
                </a:tc>
                <a:tc>
                  <a:txBody>
                    <a:bodyPr/>
                    <a:lstStyle/>
                    <a:p>
                      <a:r>
                        <a:rPr lang="en-US" sz="1400" dirty="0">
                          <a:solidFill>
                            <a:schemeClr val="tx1">
                              <a:lumMod val="95000"/>
                              <a:lumOff val="5000"/>
                            </a:schemeClr>
                          </a:solidFill>
                        </a:rPr>
                        <a:t>Extensive </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Tests/Documents – Review of external nodes from unique source, unique test, ordering of unique test, independent historian (need 3) </a:t>
                      </a:r>
                      <a:r>
                        <a:rPr lang="en-US" sz="1200" b="1" i="1" u="sng" dirty="0">
                          <a:solidFill>
                            <a:schemeClr val="tx1">
                              <a:lumMod val="95000"/>
                              <a:lumOff val="5000"/>
                            </a:schemeClr>
                          </a:solidFill>
                        </a:rPr>
                        <a:t>or</a:t>
                      </a:r>
                    </a:p>
                    <a:p>
                      <a:pPr marL="171450" indent="-171450">
                        <a:buFont typeface="Arial" panose="020B0604020202020204" pitchFamily="34" charset="0"/>
                        <a:buChar char="•"/>
                      </a:pPr>
                      <a:r>
                        <a:rPr lang="en-US" sz="1200" dirty="0">
                          <a:solidFill>
                            <a:schemeClr val="tx1">
                              <a:lumMod val="95000"/>
                              <a:lumOff val="5000"/>
                            </a:schemeClr>
                          </a:solidFill>
                        </a:rPr>
                        <a:t>Independent interpretation of a test performed by another physician/QHP </a:t>
                      </a:r>
                      <a:r>
                        <a:rPr lang="en-US" sz="1200" b="1" i="1" u="sng" dirty="0">
                          <a:solidFill>
                            <a:schemeClr val="tx1">
                              <a:lumMod val="95000"/>
                              <a:lumOff val="5000"/>
                            </a:schemeClr>
                          </a:solidFill>
                        </a:rPr>
                        <a:t>or</a:t>
                      </a:r>
                    </a:p>
                    <a:p>
                      <a:pPr marL="171450" indent="-171450">
                        <a:buFont typeface="Arial" panose="020B0604020202020204" pitchFamily="34" charset="0"/>
                        <a:buChar char="•"/>
                      </a:pPr>
                      <a:r>
                        <a:rPr lang="en-US" sz="1200" dirty="0">
                          <a:solidFill>
                            <a:schemeClr val="tx1">
                              <a:lumMod val="95000"/>
                              <a:lumOff val="5000"/>
                            </a:schemeClr>
                          </a:solidFill>
                        </a:rPr>
                        <a:t>Discussion of management or test interpretation with external MD/QHP</a:t>
                      </a:r>
                    </a:p>
                    <a:p>
                      <a:pPr marL="171450" indent="-171450">
                        <a:buFont typeface="Arial" panose="020B0604020202020204" pitchFamily="34" charset="0"/>
                        <a:buChar char="•"/>
                      </a:pPr>
                      <a:r>
                        <a:rPr lang="en-US" sz="1200" dirty="0">
                          <a:solidFill>
                            <a:schemeClr val="tx1">
                              <a:lumMod val="95000"/>
                              <a:lumOff val="5000"/>
                            </a:schemeClr>
                          </a:solidFill>
                        </a:rPr>
                        <a:t>NEED 2 of 3 for Level 5</a:t>
                      </a:r>
                    </a:p>
                  </a:txBody>
                  <a:tcPr/>
                </a:tc>
                <a:extLst>
                  <a:ext uri="{0D108BD9-81ED-4DB2-BD59-A6C34878D82A}">
                    <a16:rowId xmlns:a16="http://schemas.microsoft.com/office/drawing/2014/main" val="2110949672"/>
                  </a:ext>
                </a:extLst>
              </a:tr>
            </a:tbl>
          </a:graphicData>
        </a:graphic>
      </p:graphicFrame>
      <p:sp>
        <p:nvSpPr>
          <p:cNvPr id="6" name="TextBox 5">
            <a:extLst>
              <a:ext uri="{FF2B5EF4-FFF2-40B4-BE49-F238E27FC236}">
                <a16:creationId xmlns:a16="http://schemas.microsoft.com/office/drawing/2014/main" id="{B29BFC71-509C-4170-905D-DCAB52B38458}"/>
              </a:ext>
            </a:extLst>
          </p:cNvPr>
          <p:cNvSpPr txBox="1"/>
          <p:nvPr/>
        </p:nvSpPr>
        <p:spPr>
          <a:xfrm>
            <a:off x="549275" y="1375128"/>
            <a:ext cx="7518530" cy="523220"/>
          </a:xfrm>
          <a:prstGeom prst="rect">
            <a:avLst/>
          </a:prstGeom>
          <a:noFill/>
        </p:spPr>
        <p:txBody>
          <a:bodyPr wrap="square" rtlCol="0">
            <a:spAutoFit/>
          </a:bodyPr>
          <a:lstStyle/>
          <a:p>
            <a:r>
              <a:rPr lang="en-US" sz="2800" dirty="0"/>
              <a:t>Amount/Complexity of Data Reviewed</a:t>
            </a:r>
          </a:p>
        </p:txBody>
      </p:sp>
    </p:spTree>
    <p:extLst>
      <p:ext uri="{BB962C8B-B14F-4D97-AF65-F5344CB8AC3E}">
        <p14:creationId xmlns:p14="http://schemas.microsoft.com/office/powerpoint/2010/main" val="11589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7C97-5669-44F1-A38C-E4917D44C15B}"/>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E316F95A-0261-4AED-9D97-E59A62001207}"/>
              </a:ext>
            </a:extLst>
          </p:cNvPr>
          <p:cNvGraphicFramePr>
            <a:graphicFrameLocks noGrp="1"/>
          </p:cNvGraphicFramePr>
          <p:nvPr>
            <p:ph idx="1"/>
          </p:nvPr>
        </p:nvGraphicFramePr>
        <p:xfrm>
          <a:off x="418645" y="1832692"/>
          <a:ext cx="8042275" cy="3997960"/>
        </p:xfrm>
        <a:graphic>
          <a:graphicData uri="http://schemas.openxmlformats.org/drawingml/2006/table">
            <a:tbl>
              <a:tblPr firstRow="1" bandRow="1">
                <a:tableStyleId>{5C22544A-7EE6-4342-B048-85BDC9FD1C3A}</a:tableStyleId>
              </a:tblPr>
              <a:tblGrid>
                <a:gridCol w="1086598">
                  <a:extLst>
                    <a:ext uri="{9D8B030D-6E8A-4147-A177-3AD203B41FA5}">
                      <a16:colId xmlns:a16="http://schemas.microsoft.com/office/drawing/2014/main" val="470117982"/>
                    </a:ext>
                  </a:extLst>
                </a:gridCol>
                <a:gridCol w="1674055">
                  <a:extLst>
                    <a:ext uri="{9D8B030D-6E8A-4147-A177-3AD203B41FA5}">
                      <a16:colId xmlns:a16="http://schemas.microsoft.com/office/drawing/2014/main" val="1550879443"/>
                    </a:ext>
                  </a:extLst>
                </a:gridCol>
                <a:gridCol w="1955410">
                  <a:extLst>
                    <a:ext uri="{9D8B030D-6E8A-4147-A177-3AD203B41FA5}">
                      <a16:colId xmlns:a16="http://schemas.microsoft.com/office/drawing/2014/main" val="480008496"/>
                    </a:ext>
                  </a:extLst>
                </a:gridCol>
                <a:gridCol w="1717757">
                  <a:extLst>
                    <a:ext uri="{9D8B030D-6E8A-4147-A177-3AD203B41FA5}">
                      <a16:colId xmlns:a16="http://schemas.microsoft.com/office/drawing/2014/main" val="3530203554"/>
                    </a:ext>
                  </a:extLst>
                </a:gridCol>
                <a:gridCol w="1608455">
                  <a:extLst>
                    <a:ext uri="{9D8B030D-6E8A-4147-A177-3AD203B41FA5}">
                      <a16:colId xmlns:a16="http://schemas.microsoft.com/office/drawing/2014/main" val="3913521560"/>
                    </a:ext>
                  </a:extLst>
                </a:gridCol>
              </a:tblGrid>
              <a:tr h="370840">
                <a:tc>
                  <a:txBody>
                    <a:bodyPr/>
                    <a:lstStyle/>
                    <a:p>
                      <a:r>
                        <a:rPr lang="en-US" dirty="0"/>
                        <a:t>Code</a:t>
                      </a:r>
                    </a:p>
                  </a:txBody>
                  <a:tcPr/>
                </a:tc>
                <a:tc>
                  <a:txBody>
                    <a:bodyPr/>
                    <a:lstStyle/>
                    <a:p>
                      <a:r>
                        <a:rPr lang="en-US" sz="1600" dirty="0"/>
                        <a:t>Level of MDM</a:t>
                      </a:r>
                    </a:p>
                    <a:p>
                      <a:r>
                        <a:rPr lang="en-US" sz="1000" dirty="0"/>
                        <a:t>(based on 2 of 3 Elements)</a:t>
                      </a:r>
                    </a:p>
                  </a:txBody>
                  <a:tcPr/>
                </a:tc>
                <a:tc>
                  <a:txBody>
                    <a:bodyPr/>
                    <a:lstStyle/>
                    <a:p>
                      <a:r>
                        <a:rPr lang="en-US" sz="1600" dirty="0"/>
                        <a:t>#/Complexity of Problems Addressed</a:t>
                      </a:r>
                    </a:p>
                  </a:txBody>
                  <a:tcPr/>
                </a:tc>
                <a:tc>
                  <a:txBody>
                    <a:bodyPr/>
                    <a:lstStyle/>
                    <a:p>
                      <a:r>
                        <a:rPr lang="en-US" sz="1600" dirty="0"/>
                        <a:t>Amount/</a:t>
                      </a:r>
                    </a:p>
                    <a:p>
                      <a:r>
                        <a:rPr lang="en-US" sz="1600" dirty="0"/>
                        <a:t>Complexity of Data Reviewed/</a:t>
                      </a:r>
                    </a:p>
                    <a:p>
                      <a:r>
                        <a:rPr lang="en-US" sz="1600" dirty="0"/>
                        <a:t>Analyzed</a:t>
                      </a:r>
                    </a:p>
                  </a:txBody>
                  <a:tcPr/>
                </a:tc>
                <a:tc>
                  <a:txBody>
                    <a:bodyPr/>
                    <a:lstStyle/>
                    <a:p>
                      <a:r>
                        <a:rPr lang="en-US" sz="1600" dirty="0"/>
                        <a:t>Risk of Complications</a:t>
                      </a:r>
                    </a:p>
                  </a:txBody>
                  <a:tcPr/>
                </a:tc>
                <a:extLst>
                  <a:ext uri="{0D108BD9-81ED-4DB2-BD59-A6C34878D82A}">
                    <a16:rowId xmlns:a16="http://schemas.microsoft.com/office/drawing/2014/main" val="4225385738"/>
                  </a:ext>
                </a:extLst>
              </a:tr>
              <a:tr h="370840">
                <a:tc>
                  <a:txBody>
                    <a:bodyPr/>
                    <a:lstStyle/>
                    <a:p>
                      <a:r>
                        <a:rPr lang="en-US" dirty="0">
                          <a:solidFill>
                            <a:schemeClr val="tx1">
                              <a:lumMod val="95000"/>
                              <a:lumOff val="5000"/>
                            </a:schemeClr>
                          </a:solidFill>
                        </a:rPr>
                        <a:t>99211</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tc>
                  <a:txBody>
                    <a:bodyPr/>
                    <a:lstStyle/>
                    <a:p>
                      <a:r>
                        <a:rPr lang="en-US" dirty="0">
                          <a:solidFill>
                            <a:schemeClr val="tx1">
                              <a:lumMod val="95000"/>
                              <a:lumOff val="5000"/>
                            </a:schemeClr>
                          </a:solidFill>
                        </a:rPr>
                        <a:t>N/A</a:t>
                      </a:r>
                    </a:p>
                  </a:txBody>
                  <a:tcPr/>
                </a:tc>
                <a:extLst>
                  <a:ext uri="{0D108BD9-81ED-4DB2-BD59-A6C34878D82A}">
                    <a16:rowId xmlns:a16="http://schemas.microsoft.com/office/drawing/2014/main" val="1048976554"/>
                  </a:ext>
                </a:extLst>
              </a:tr>
              <a:tr h="370840">
                <a:tc>
                  <a:txBody>
                    <a:bodyPr/>
                    <a:lstStyle/>
                    <a:p>
                      <a:r>
                        <a:rPr lang="en-US" dirty="0">
                          <a:solidFill>
                            <a:schemeClr val="tx1">
                              <a:lumMod val="95000"/>
                              <a:lumOff val="5000"/>
                            </a:schemeClr>
                          </a:solidFill>
                        </a:rPr>
                        <a:t>99202</a:t>
                      </a:r>
                    </a:p>
                    <a:p>
                      <a:r>
                        <a:rPr lang="en-US" dirty="0">
                          <a:solidFill>
                            <a:schemeClr val="tx1">
                              <a:lumMod val="95000"/>
                              <a:lumOff val="5000"/>
                            </a:schemeClr>
                          </a:solidFill>
                        </a:rPr>
                        <a:t>99212</a:t>
                      </a:r>
                    </a:p>
                  </a:txBody>
                  <a:tcPr/>
                </a:tc>
                <a:tc>
                  <a:txBody>
                    <a:bodyPr/>
                    <a:lstStyle/>
                    <a:p>
                      <a:r>
                        <a:rPr lang="en-US" sz="1500" dirty="0">
                          <a:solidFill>
                            <a:schemeClr val="tx1">
                              <a:lumMod val="95000"/>
                              <a:lumOff val="5000"/>
                            </a:schemeClr>
                          </a:solidFill>
                        </a:rPr>
                        <a:t>Straightforward</a:t>
                      </a:r>
                    </a:p>
                  </a:txBody>
                  <a:tcPr/>
                </a:tc>
                <a:tc>
                  <a:txBody>
                    <a:bodyPr/>
                    <a:lstStyle/>
                    <a:p>
                      <a:r>
                        <a:rPr lang="en-US" dirty="0">
                          <a:solidFill>
                            <a:schemeClr val="tx1">
                              <a:lumMod val="95000"/>
                              <a:lumOff val="5000"/>
                            </a:schemeClr>
                          </a:solidFill>
                        </a:rPr>
                        <a:t>Minimal</a:t>
                      </a:r>
                    </a:p>
                    <a:p>
                      <a:r>
                        <a:rPr lang="en-US" sz="1100" dirty="0">
                          <a:solidFill>
                            <a:schemeClr val="tx1">
                              <a:lumMod val="95000"/>
                              <a:lumOff val="5000"/>
                            </a:schemeClr>
                          </a:solidFill>
                        </a:rPr>
                        <a:t>(minor problem)</a:t>
                      </a:r>
                    </a:p>
                  </a:txBody>
                  <a:tcPr/>
                </a:tc>
                <a:tc>
                  <a:txBody>
                    <a:bodyPr/>
                    <a:lstStyle/>
                    <a:p>
                      <a:r>
                        <a:rPr lang="en-US" dirty="0">
                          <a:solidFill>
                            <a:schemeClr val="tx1">
                              <a:lumMod val="95000"/>
                              <a:lumOff val="5000"/>
                            </a:schemeClr>
                          </a:solidFill>
                        </a:rPr>
                        <a:t>Minimal</a:t>
                      </a:r>
                    </a:p>
                  </a:txBody>
                  <a:tcPr/>
                </a:tc>
                <a:tc>
                  <a:txBody>
                    <a:bodyPr/>
                    <a:lstStyle/>
                    <a:p>
                      <a:r>
                        <a:rPr lang="en-US" dirty="0">
                          <a:solidFill>
                            <a:schemeClr val="tx1">
                              <a:lumMod val="95000"/>
                              <a:lumOff val="5000"/>
                            </a:schemeClr>
                          </a:solidFill>
                        </a:rPr>
                        <a:t>Minimal</a:t>
                      </a:r>
                    </a:p>
                  </a:txBody>
                  <a:tcPr/>
                </a:tc>
                <a:extLst>
                  <a:ext uri="{0D108BD9-81ED-4DB2-BD59-A6C34878D82A}">
                    <a16:rowId xmlns:a16="http://schemas.microsoft.com/office/drawing/2014/main" val="1479074280"/>
                  </a:ext>
                </a:extLst>
              </a:tr>
              <a:tr h="370840">
                <a:tc>
                  <a:txBody>
                    <a:bodyPr/>
                    <a:lstStyle/>
                    <a:p>
                      <a:r>
                        <a:rPr lang="en-US" dirty="0">
                          <a:solidFill>
                            <a:schemeClr val="tx1">
                              <a:lumMod val="95000"/>
                              <a:lumOff val="5000"/>
                            </a:schemeClr>
                          </a:solidFill>
                        </a:rPr>
                        <a:t>99203</a:t>
                      </a:r>
                    </a:p>
                    <a:p>
                      <a:r>
                        <a:rPr lang="en-US" dirty="0">
                          <a:solidFill>
                            <a:schemeClr val="tx1">
                              <a:lumMod val="95000"/>
                              <a:lumOff val="5000"/>
                            </a:schemeClr>
                          </a:solidFill>
                        </a:rPr>
                        <a:t>99213</a:t>
                      </a:r>
                    </a:p>
                  </a:txBody>
                  <a:tcPr/>
                </a:tc>
                <a:tc>
                  <a:txBody>
                    <a:bodyPr/>
                    <a:lstStyle/>
                    <a:p>
                      <a:r>
                        <a:rPr lang="en-US" dirty="0">
                          <a:solidFill>
                            <a:schemeClr val="tx1">
                              <a:lumMod val="95000"/>
                              <a:lumOff val="5000"/>
                            </a:schemeClr>
                          </a:solidFill>
                        </a:rPr>
                        <a:t>Low</a:t>
                      </a:r>
                    </a:p>
                  </a:txBody>
                  <a:tcPr/>
                </a:tc>
                <a:tc>
                  <a:txBody>
                    <a:bodyPr/>
                    <a:lstStyle/>
                    <a:p>
                      <a:r>
                        <a:rPr lang="en-US" dirty="0">
                          <a:solidFill>
                            <a:schemeClr val="tx1">
                              <a:lumMod val="95000"/>
                              <a:lumOff val="5000"/>
                            </a:schemeClr>
                          </a:solidFill>
                        </a:rPr>
                        <a:t>Low</a:t>
                      </a:r>
                    </a:p>
                    <a:p>
                      <a:r>
                        <a:rPr lang="en-US" sz="1100" dirty="0">
                          <a:solidFill>
                            <a:schemeClr val="tx1">
                              <a:lumMod val="95000"/>
                              <a:lumOff val="5000"/>
                            </a:schemeClr>
                          </a:solidFill>
                        </a:rPr>
                        <a:t>(stable, uncomplicated) </a:t>
                      </a:r>
                    </a:p>
                  </a:txBody>
                  <a:tcPr/>
                </a:tc>
                <a:tc>
                  <a:txBody>
                    <a:bodyPr/>
                    <a:lstStyle/>
                    <a:p>
                      <a:r>
                        <a:rPr lang="en-US" dirty="0">
                          <a:solidFill>
                            <a:schemeClr val="tx1">
                              <a:lumMod val="95000"/>
                              <a:lumOff val="5000"/>
                            </a:schemeClr>
                          </a:solidFill>
                        </a:rPr>
                        <a:t>Limited</a:t>
                      </a:r>
                    </a:p>
                  </a:txBody>
                  <a:tcPr/>
                </a:tc>
                <a:tc>
                  <a:txBody>
                    <a:bodyPr/>
                    <a:lstStyle/>
                    <a:p>
                      <a:r>
                        <a:rPr lang="en-US" dirty="0">
                          <a:solidFill>
                            <a:schemeClr val="tx1">
                              <a:lumMod val="95000"/>
                              <a:lumOff val="5000"/>
                            </a:schemeClr>
                          </a:solidFill>
                        </a:rPr>
                        <a:t>Low</a:t>
                      </a:r>
                    </a:p>
                  </a:txBody>
                  <a:tcPr/>
                </a:tc>
                <a:extLst>
                  <a:ext uri="{0D108BD9-81ED-4DB2-BD59-A6C34878D82A}">
                    <a16:rowId xmlns:a16="http://schemas.microsoft.com/office/drawing/2014/main" val="251027382"/>
                  </a:ext>
                </a:extLst>
              </a:tr>
              <a:tr h="370840">
                <a:tc>
                  <a:txBody>
                    <a:bodyPr/>
                    <a:lstStyle/>
                    <a:p>
                      <a:r>
                        <a:rPr lang="en-US" dirty="0">
                          <a:solidFill>
                            <a:schemeClr val="tx1">
                              <a:lumMod val="95000"/>
                              <a:lumOff val="5000"/>
                            </a:schemeClr>
                          </a:solidFill>
                        </a:rPr>
                        <a:t>99204</a:t>
                      </a:r>
                    </a:p>
                    <a:p>
                      <a:r>
                        <a:rPr lang="en-US" dirty="0">
                          <a:solidFill>
                            <a:schemeClr val="tx1">
                              <a:lumMod val="95000"/>
                              <a:lumOff val="5000"/>
                            </a:schemeClr>
                          </a:solidFill>
                        </a:rPr>
                        <a:t>99214</a:t>
                      </a: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 </a:t>
                      </a:r>
                      <a:endParaRPr lang="en-US" sz="1100" dirty="0">
                        <a:solidFill>
                          <a:schemeClr val="tx1">
                            <a:lumMod val="95000"/>
                            <a:lumOff val="5000"/>
                          </a:schemeClr>
                        </a:solidFill>
                      </a:endParaRPr>
                    </a:p>
                    <a:p>
                      <a:r>
                        <a:rPr lang="en-US" sz="1100" dirty="0">
                          <a:solidFill>
                            <a:schemeClr val="tx1">
                              <a:lumMod val="95000"/>
                              <a:lumOff val="5000"/>
                            </a:schemeClr>
                          </a:solidFill>
                        </a:rPr>
                        <a:t>(moderate problems)</a:t>
                      </a:r>
                      <a:endParaRPr lang="en-US" dirty="0">
                        <a:solidFill>
                          <a:schemeClr val="tx1">
                            <a:lumMod val="95000"/>
                            <a:lumOff val="5000"/>
                          </a:schemeClr>
                        </a:solidFill>
                      </a:endParaRPr>
                    </a:p>
                  </a:txBody>
                  <a:tcPr/>
                </a:tc>
                <a:tc>
                  <a:txBody>
                    <a:bodyPr/>
                    <a:lstStyle/>
                    <a:p>
                      <a:r>
                        <a:rPr lang="en-US" dirty="0">
                          <a:solidFill>
                            <a:schemeClr val="tx1">
                              <a:lumMod val="95000"/>
                              <a:lumOff val="5000"/>
                            </a:schemeClr>
                          </a:solidFill>
                        </a:rPr>
                        <a:t>Moderate</a:t>
                      </a:r>
                    </a:p>
                  </a:txBody>
                  <a:tcPr/>
                </a:tc>
                <a:tc>
                  <a:txBody>
                    <a:bodyPr/>
                    <a:lstStyle/>
                    <a:p>
                      <a:r>
                        <a:rPr lang="en-US" dirty="0">
                          <a:solidFill>
                            <a:schemeClr val="tx1">
                              <a:lumMod val="95000"/>
                              <a:lumOff val="5000"/>
                            </a:schemeClr>
                          </a:solidFill>
                        </a:rPr>
                        <a:t>Moderate</a:t>
                      </a:r>
                    </a:p>
                  </a:txBody>
                  <a:tcPr/>
                </a:tc>
                <a:extLst>
                  <a:ext uri="{0D108BD9-81ED-4DB2-BD59-A6C34878D82A}">
                    <a16:rowId xmlns:a16="http://schemas.microsoft.com/office/drawing/2014/main" val="1794492110"/>
                  </a:ext>
                </a:extLst>
              </a:tr>
              <a:tr h="370840">
                <a:tc>
                  <a:txBody>
                    <a:bodyPr/>
                    <a:lstStyle/>
                    <a:p>
                      <a:r>
                        <a:rPr lang="en-US" dirty="0">
                          <a:solidFill>
                            <a:schemeClr val="tx1">
                              <a:lumMod val="95000"/>
                              <a:lumOff val="5000"/>
                            </a:schemeClr>
                          </a:solidFill>
                        </a:rPr>
                        <a:t>99205</a:t>
                      </a:r>
                    </a:p>
                    <a:p>
                      <a:r>
                        <a:rPr lang="en-US" dirty="0">
                          <a:solidFill>
                            <a:schemeClr val="tx1">
                              <a:lumMod val="95000"/>
                              <a:lumOff val="5000"/>
                            </a:schemeClr>
                          </a:solidFill>
                        </a:rPr>
                        <a:t>99215</a:t>
                      </a:r>
                    </a:p>
                  </a:txBody>
                  <a:tcPr/>
                </a:tc>
                <a:tc>
                  <a:txBody>
                    <a:bodyPr/>
                    <a:lstStyle/>
                    <a:p>
                      <a:r>
                        <a:rPr lang="en-US" dirty="0">
                          <a:solidFill>
                            <a:schemeClr val="tx1">
                              <a:lumMod val="95000"/>
                              <a:lumOff val="5000"/>
                            </a:schemeClr>
                          </a:solidFill>
                        </a:rPr>
                        <a:t>High</a:t>
                      </a:r>
                    </a:p>
                  </a:txBody>
                  <a:tcPr/>
                </a:tc>
                <a:tc>
                  <a:txBody>
                    <a:bodyPr/>
                    <a:lstStyle/>
                    <a:p>
                      <a:r>
                        <a:rPr lang="en-US" dirty="0">
                          <a:solidFill>
                            <a:schemeClr val="tx1">
                              <a:lumMod val="95000"/>
                              <a:lumOff val="5000"/>
                            </a:schemeClr>
                          </a:solidFill>
                        </a:rPr>
                        <a:t>High </a:t>
                      </a:r>
                    </a:p>
                    <a:p>
                      <a:r>
                        <a:rPr lang="en-US" sz="1100" dirty="0">
                          <a:solidFill>
                            <a:schemeClr val="tx1">
                              <a:lumMod val="95000"/>
                              <a:lumOff val="5000"/>
                            </a:schemeClr>
                          </a:solidFill>
                        </a:rPr>
                        <a:t>(very ill)</a:t>
                      </a:r>
                    </a:p>
                  </a:txBody>
                  <a:tcPr/>
                </a:tc>
                <a:tc>
                  <a:txBody>
                    <a:bodyPr/>
                    <a:lstStyle/>
                    <a:p>
                      <a:r>
                        <a:rPr lang="en-US" dirty="0">
                          <a:solidFill>
                            <a:schemeClr val="tx1">
                              <a:lumMod val="95000"/>
                              <a:lumOff val="5000"/>
                            </a:schemeClr>
                          </a:solidFill>
                        </a:rPr>
                        <a:t>Extensive </a:t>
                      </a:r>
                    </a:p>
                  </a:txBody>
                  <a:tcPr/>
                </a:tc>
                <a:tc>
                  <a:txBody>
                    <a:bodyPr/>
                    <a:lstStyle/>
                    <a:p>
                      <a:r>
                        <a:rPr lang="en-US" dirty="0">
                          <a:solidFill>
                            <a:schemeClr val="tx1">
                              <a:lumMod val="95000"/>
                              <a:lumOff val="5000"/>
                            </a:schemeClr>
                          </a:solidFill>
                        </a:rPr>
                        <a:t>High</a:t>
                      </a:r>
                    </a:p>
                  </a:txBody>
                  <a:tcPr/>
                </a:tc>
                <a:extLst>
                  <a:ext uri="{0D108BD9-81ED-4DB2-BD59-A6C34878D82A}">
                    <a16:rowId xmlns:a16="http://schemas.microsoft.com/office/drawing/2014/main" val="2110949672"/>
                  </a:ext>
                </a:extLst>
              </a:tr>
            </a:tbl>
          </a:graphicData>
        </a:graphic>
      </p:graphicFrame>
      <p:sp>
        <p:nvSpPr>
          <p:cNvPr id="6" name="TextBox 5">
            <a:extLst>
              <a:ext uri="{FF2B5EF4-FFF2-40B4-BE49-F238E27FC236}">
                <a16:creationId xmlns:a16="http://schemas.microsoft.com/office/drawing/2014/main" id="{B29BFC71-509C-4170-905D-DCAB52B38458}"/>
              </a:ext>
            </a:extLst>
          </p:cNvPr>
          <p:cNvSpPr txBox="1"/>
          <p:nvPr/>
        </p:nvSpPr>
        <p:spPr>
          <a:xfrm>
            <a:off x="549275" y="1375128"/>
            <a:ext cx="7518530" cy="523220"/>
          </a:xfrm>
          <a:prstGeom prst="rect">
            <a:avLst/>
          </a:prstGeom>
          <a:noFill/>
        </p:spPr>
        <p:txBody>
          <a:bodyPr wrap="square" rtlCol="0">
            <a:spAutoFit/>
          </a:bodyPr>
          <a:lstStyle/>
          <a:p>
            <a:r>
              <a:rPr lang="en-US" sz="2800" dirty="0"/>
              <a:t>Elements of MDM (Need 2 of 3)</a:t>
            </a:r>
          </a:p>
        </p:txBody>
      </p:sp>
      <p:sp>
        <p:nvSpPr>
          <p:cNvPr id="3" name="Rectangle 2">
            <a:extLst>
              <a:ext uri="{FF2B5EF4-FFF2-40B4-BE49-F238E27FC236}">
                <a16:creationId xmlns:a16="http://schemas.microsoft.com/office/drawing/2014/main" id="{9CE9E161-2EF9-4328-A2F2-E2648F1F1E95}"/>
              </a:ext>
            </a:extLst>
          </p:cNvPr>
          <p:cNvSpPr/>
          <p:nvPr/>
        </p:nvSpPr>
        <p:spPr>
          <a:xfrm>
            <a:off x="6830548" y="1822516"/>
            <a:ext cx="1630372" cy="4241800"/>
          </a:xfrm>
          <a:prstGeom prst="rect">
            <a:avLst/>
          </a:prstGeom>
          <a:noFill/>
          <a:ln w="762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5450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7C97-5669-44F1-A38C-E4917D44C15B}"/>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E316F95A-0261-4AED-9D97-E59A62001207}"/>
              </a:ext>
            </a:extLst>
          </p:cNvPr>
          <p:cNvGraphicFramePr>
            <a:graphicFrameLocks noGrp="1"/>
          </p:cNvGraphicFramePr>
          <p:nvPr>
            <p:ph idx="1"/>
            <p:extLst>
              <p:ext uri="{D42A27DB-BD31-4B8C-83A1-F6EECF244321}">
                <p14:modId xmlns:p14="http://schemas.microsoft.com/office/powerpoint/2010/main" val="1387545535"/>
              </p:ext>
            </p:extLst>
          </p:nvPr>
        </p:nvGraphicFramePr>
        <p:xfrm>
          <a:off x="131427" y="1972592"/>
          <a:ext cx="8877969" cy="4607560"/>
        </p:xfrm>
        <a:graphic>
          <a:graphicData uri="http://schemas.openxmlformats.org/drawingml/2006/table">
            <a:tbl>
              <a:tblPr firstRow="1" bandRow="1">
                <a:tableStyleId>{5C22544A-7EE6-4342-B048-85BDC9FD1C3A}</a:tableStyleId>
              </a:tblPr>
              <a:tblGrid>
                <a:gridCol w="1031334">
                  <a:extLst>
                    <a:ext uri="{9D8B030D-6E8A-4147-A177-3AD203B41FA5}">
                      <a16:colId xmlns:a16="http://schemas.microsoft.com/office/drawing/2014/main" val="470117982"/>
                    </a:ext>
                  </a:extLst>
                </a:gridCol>
                <a:gridCol w="1328197">
                  <a:extLst>
                    <a:ext uri="{9D8B030D-6E8A-4147-A177-3AD203B41FA5}">
                      <a16:colId xmlns:a16="http://schemas.microsoft.com/office/drawing/2014/main" val="480008496"/>
                    </a:ext>
                  </a:extLst>
                </a:gridCol>
                <a:gridCol w="6518438">
                  <a:extLst>
                    <a:ext uri="{9D8B030D-6E8A-4147-A177-3AD203B41FA5}">
                      <a16:colId xmlns:a16="http://schemas.microsoft.com/office/drawing/2014/main" val="3530203554"/>
                    </a:ext>
                  </a:extLst>
                </a:gridCol>
              </a:tblGrid>
              <a:tr h="370840">
                <a:tc>
                  <a:txBody>
                    <a:bodyPr/>
                    <a:lstStyle/>
                    <a:p>
                      <a:r>
                        <a:rPr lang="en-US" dirty="0"/>
                        <a:t>Code</a:t>
                      </a:r>
                    </a:p>
                  </a:txBody>
                  <a:tcPr/>
                </a:tc>
                <a:tc>
                  <a:txBody>
                    <a:bodyPr/>
                    <a:lstStyle/>
                    <a:p>
                      <a:r>
                        <a:rPr lang="en-US" sz="1600" dirty="0"/>
                        <a:t>Risk of Complications</a:t>
                      </a:r>
                    </a:p>
                  </a:txBody>
                  <a:tcPr/>
                </a:tc>
                <a:tc>
                  <a:txBody>
                    <a:bodyPr/>
                    <a:lstStyle/>
                    <a:p>
                      <a:r>
                        <a:rPr lang="en-US" sz="1600" dirty="0"/>
                        <a:t>Criteria</a:t>
                      </a:r>
                    </a:p>
                  </a:txBody>
                  <a:tcPr/>
                </a:tc>
                <a:extLst>
                  <a:ext uri="{0D108BD9-81ED-4DB2-BD59-A6C34878D82A}">
                    <a16:rowId xmlns:a16="http://schemas.microsoft.com/office/drawing/2014/main" val="4225385738"/>
                  </a:ext>
                </a:extLst>
              </a:tr>
              <a:tr h="370840">
                <a:tc>
                  <a:txBody>
                    <a:bodyPr/>
                    <a:lstStyle/>
                    <a:p>
                      <a:r>
                        <a:rPr lang="en-US" sz="1400" dirty="0">
                          <a:solidFill>
                            <a:schemeClr val="tx1">
                              <a:lumMod val="95000"/>
                              <a:lumOff val="5000"/>
                            </a:schemeClr>
                          </a:solidFill>
                        </a:rPr>
                        <a:t>99211</a:t>
                      </a:r>
                    </a:p>
                  </a:txBody>
                  <a:tcPr/>
                </a:tc>
                <a:tc>
                  <a:txBody>
                    <a:bodyPr/>
                    <a:lstStyle/>
                    <a:p>
                      <a:r>
                        <a:rPr lang="en-US" sz="1400" dirty="0">
                          <a:solidFill>
                            <a:schemeClr val="tx1">
                              <a:lumMod val="95000"/>
                              <a:lumOff val="5000"/>
                            </a:schemeClr>
                          </a:solidFill>
                        </a:rPr>
                        <a:t>N/A</a:t>
                      </a:r>
                    </a:p>
                  </a:txBody>
                  <a:tcPr/>
                </a:tc>
                <a:tc>
                  <a:txBody>
                    <a:bodyPr/>
                    <a:lstStyle/>
                    <a:p>
                      <a:pPr marL="171450" indent="-171450">
                        <a:buFont typeface="Arial" panose="020B0604020202020204" pitchFamily="34" charset="0"/>
                        <a:buChar char="•"/>
                      </a:pPr>
                      <a:endParaRPr lang="en-US" sz="1200" dirty="0">
                        <a:solidFill>
                          <a:schemeClr val="tx1">
                            <a:lumMod val="95000"/>
                            <a:lumOff val="5000"/>
                          </a:schemeClr>
                        </a:solidFill>
                      </a:endParaRPr>
                    </a:p>
                  </a:txBody>
                  <a:tcPr/>
                </a:tc>
                <a:extLst>
                  <a:ext uri="{0D108BD9-81ED-4DB2-BD59-A6C34878D82A}">
                    <a16:rowId xmlns:a16="http://schemas.microsoft.com/office/drawing/2014/main" val="1048976554"/>
                  </a:ext>
                </a:extLst>
              </a:tr>
              <a:tr h="376713">
                <a:tc>
                  <a:txBody>
                    <a:bodyPr/>
                    <a:lstStyle/>
                    <a:p>
                      <a:r>
                        <a:rPr lang="en-US" sz="1400" dirty="0">
                          <a:solidFill>
                            <a:schemeClr val="tx1">
                              <a:lumMod val="95000"/>
                              <a:lumOff val="5000"/>
                            </a:schemeClr>
                          </a:solidFill>
                        </a:rPr>
                        <a:t>99202</a:t>
                      </a:r>
                    </a:p>
                    <a:p>
                      <a:r>
                        <a:rPr lang="en-US" sz="1400" dirty="0">
                          <a:solidFill>
                            <a:schemeClr val="tx1">
                              <a:lumMod val="95000"/>
                              <a:lumOff val="5000"/>
                            </a:schemeClr>
                          </a:solidFill>
                        </a:rPr>
                        <a:t>99212</a:t>
                      </a:r>
                    </a:p>
                  </a:txBody>
                  <a:tcPr/>
                </a:tc>
                <a:tc>
                  <a:txBody>
                    <a:bodyPr/>
                    <a:lstStyle/>
                    <a:p>
                      <a:r>
                        <a:rPr lang="en-US" sz="1400" dirty="0">
                          <a:solidFill>
                            <a:schemeClr val="tx1">
                              <a:lumMod val="95000"/>
                              <a:lumOff val="5000"/>
                            </a:schemeClr>
                          </a:solidFill>
                        </a:rPr>
                        <a:t>Minimal</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lumMod val="95000"/>
                              <a:lumOff val="5000"/>
                            </a:schemeClr>
                          </a:solidFill>
                        </a:rPr>
                        <a:t>Minimal risk of morbidity from additional testing or treatment</a:t>
                      </a:r>
                    </a:p>
                    <a:p>
                      <a:pPr marL="171450" indent="-171450">
                        <a:buFont typeface="Arial" panose="020B0604020202020204" pitchFamily="34" charset="0"/>
                        <a:buChar char="•"/>
                      </a:pPr>
                      <a:endParaRPr lang="en-US" sz="1200" dirty="0">
                        <a:solidFill>
                          <a:schemeClr val="tx1">
                            <a:lumMod val="95000"/>
                            <a:lumOff val="5000"/>
                          </a:schemeClr>
                        </a:solidFill>
                      </a:endParaRPr>
                    </a:p>
                  </a:txBody>
                  <a:tcPr/>
                </a:tc>
                <a:extLst>
                  <a:ext uri="{0D108BD9-81ED-4DB2-BD59-A6C34878D82A}">
                    <a16:rowId xmlns:a16="http://schemas.microsoft.com/office/drawing/2014/main" val="1479074280"/>
                  </a:ext>
                </a:extLst>
              </a:tr>
              <a:tr h="370840">
                <a:tc>
                  <a:txBody>
                    <a:bodyPr/>
                    <a:lstStyle/>
                    <a:p>
                      <a:r>
                        <a:rPr lang="en-US" sz="1400" dirty="0">
                          <a:solidFill>
                            <a:schemeClr val="tx1">
                              <a:lumMod val="95000"/>
                              <a:lumOff val="5000"/>
                            </a:schemeClr>
                          </a:solidFill>
                        </a:rPr>
                        <a:t>99203</a:t>
                      </a:r>
                    </a:p>
                    <a:p>
                      <a:r>
                        <a:rPr lang="en-US" sz="1400" dirty="0">
                          <a:solidFill>
                            <a:schemeClr val="tx1">
                              <a:lumMod val="95000"/>
                              <a:lumOff val="5000"/>
                            </a:schemeClr>
                          </a:solidFill>
                        </a:rPr>
                        <a:t>99213</a:t>
                      </a:r>
                    </a:p>
                  </a:txBody>
                  <a:tcPr/>
                </a:tc>
                <a:tc>
                  <a:txBody>
                    <a:bodyPr/>
                    <a:lstStyle/>
                    <a:p>
                      <a:r>
                        <a:rPr lang="en-US" sz="1400" dirty="0">
                          <a:solidFill>
                            <a:schemeClr val="tx1">
                              <a:lumMod val="95000"/>
                              <a:lumOff val="5000"/>
                            </a:schemeClr>
                          </a:solidFill>
                        </a:rPr>
                        <a:t>Low</a:t>
                      </a:r>
                    </a:p>
                  </a:txBody>
                  <a:tcPr/>
                </a:tc>
                <a:tc>
                  <a:txBody>
                    <a:bodyPr/>
                    <a:lstStyle/>
                    <a:p>
                      <a:pPr marL="171450" indent="-171450">
                        <a:buFont typeface="Arial" panose="020B0604020202020204" pitchFamily="34" charset="0"/>
                        <a:buChar char="•"/>
                      </a:pPr>
                      <a:r>
                        <a:rPr lang="en-US" sz="1200" dirty="0">
                          <a:solidFill>
                            <a:schemeClr val="tx1">
                              <a:lumMod val="95000"/>
                              <a:lumOff val="5000"/>
                            </a:schemeClr>
                          </a:solidFill>
                        </a:rPr>
                        <a:t>Low risk of morbidity from additional testing or treatment</a:t>
                      </a:r>
                    </a:p>
                  </a:txBody>
                  <a:tcPr/>
                </a:tc>
                <a:extLst>
                  <a:ext uri="{0D108BD9-81ED-4DB2-BD59-A6C34878D82A}">
                    <a16:rowId xmlns:a16="http://schemas.microsoft.com/office/drawing/2014/main" val="251027382"/>
                  </a:ext>
                </a:extLst>
              </a:tr>
              <a:tr h="370840">
                <a:tc>
                  <a:txBody>
                    <a:bodyPr/>
                    <a:lstStyle/>
                    <a:p>
                      <a:r>
                        <a:rPr lang="en-US" sz="1400" dirty="0">
                          <a:solidFill>
                            <a:schemeClr val="tx1">
                              <a:lumMod val="95000"/>
                              <a:lumOff val="5000"/>
                            </a:schemeClr>
                          </a:solidFill>
                        </a:rPr>
                        <a:t>99204</a:t>
                      </a:r>
                    </a:p>
                    <a:p>
                      <a:r>
                        <a:rPr lang="en-US" sz="1400" dirty="0">
                          <a:solidFill>
                            <a:schemeClr val="tx1">
                              <a:lumMod val="95000"/>
                              <a:lumOff val="5000"/>
                            </a:schemeClr>
                          </a:solidFill>
                        </a:rPr>
                        <a:t>99214</a:t>
                      </a:r>
                    </a:p>
                  </a:txBody>
                  <a:tcPr/>
                </a:tc>
                <a:tc>
                  <a:txBody>
                    <a:bodyPr/>
                    <a:lstStyle/>
                    <a:p>
                      <a:r>
                        <a:rPr lang="en-US" sz="1400" dirty="0">
                          <a:solidFill>
                            <a:schemeClr val="tx1">
                              <a:lumMod val="95000"/>
                              <a:lumOff val="5000"/>
                            </a:schemeClr>
                          </a:solidFill>
                        </a:rPr>
                        <a:t>Moderate</a:t>
                      </a:r>
                    </a:p>
                  </a:txBody>
                  <a:tcPr/>
                </a:tc>
                <a:tc>
                  <a:txBody>
                    <a:bodyPr/>
                    <a:lstStyle/>
                    <a:p>
                      <a:pPr marL="171450" indent="-171450">
                        <a:buFont typeface="Arial" panose="020B0604020202020204" pitchFamily="34" charset="0"/>
                        <a:buChar char="•"/>
                      </a:pPr>
                      <a:r>
                        <a:rPr lang="en-US" sz="1200" dirty="0"/>
                        <a:t>Moderate risk of morbidity from additional diagnostic testing or treatment AMA Examples: </a:t>
                      </a:r>
                    </a:p>
                    <a:p>
                      <a:pPr marL="457200" lvl="1" indent="0">
                        <a:buFont typeface="Arial" panose="020B0604020202020204" pitchFamily="34" charset="0"/>
                        <a:buNone/>
                      </a:pPr>
                      <a:r>
                        <a:rPr lang="en-US" sz="1200" dirty="0"/>
                        <a:t>• Prescription drug management </a:t>
                      </a:r>
                    </a:p>
                    <a:p>
                      <a:pPr marL="457200" lvl="1" indent="0">
                        <a:buFont typeface="Arial" panose="020B0604020202020204" pitchFamily="34" charset="0"/>
                        <a:buNone/>
                      </a:pPr>
                      <a:r>
                        <a:rPr lang="en-US" sz="1200" dirty="0"/>
                        <a:t>• Decision regarding minor surgery with identified patient or procedure risk factors </a:t>
                      </a:r>
                    </a:p>
                    <a:p>
                      <a:pPr marL="457200" lvl="1" indent="0">
                        <a:buFont typeface="Arial" panose="020B0604020202020204" pitchFamily="34" charset="0"/>
                        <a:buNone/>
                      </a:pPr>
                      <a:r>
                        <a:rPr lang="en-US" sz="1200" dirty="0"/>
                        <a:t>• Decision regarding elective major surgery without identified patient or procedure risk factors </a:t>
                      </a:r>
                    </a:p>
                    <a:p>
                      <a:pPr marL="457200" lvl="1" indent="0">
                        <a:buFont typeface="Arial" panose="020B0604020202020204" pitchFamily="34" charset="0"/>
                        <a:buNone/>
                      </a:pPr>
                      <a:r>
                        <a:rPr lang="en-US" sz="1200" dirty="0"/>
                        <a:t>• Diagnosis or treatment significantly limited by social determinants of health</a:t>
                      </a:r>
                      <a:endParaRPr lang="en-US" sz="1200" dirty="0">
                        <a:solidFill>
                          <a:schemeClr val="tx1">
                            <a:lumMod val="95000"/>
                            <a:lumOff val="5000"/>
                          </a:schemeClr>
                        </a:solidFill>
                      </a:endParaRPr>
                    </a:p>
                  </a:txBody>
                  <a:tcPr/>
                </a:tc>
                <a:extLst>
                  <a:ext uri="{0D108BD9-81ED-4DB2-BD59-A6C34878D82A}">
                    <a16:rowId xmlns:a16="http://schemas.microsoft.com/office/drawing/2014/main" val="1794492110"/>
                  </a:ext>
                </a:extLst>
              </a:tr>
              <a:tr h="370840">
                <a:tc>
                  <a:txBody>
                    <a:bodyPr/>
                    <a:lstStyle/>
                    <a:p>
                      <a:r>
                        <a:rPr lang="en-US" sz="1400" dirty="0">
                          <a:solidFill>
                            <a:schemeClr val="tx1">
                              <a:lumMod val="95000"/>
                              <a:lumOff val="5000"/>
                            </a:schemeClr>
                          </a:solidFill>
                        </a:rPr>
                        <a:t>99205</a:t>
                      </a:r>
                    </a:p>
                    <a:p>
                      <a:r>
                        <a:rPr lang="en-US" sz="1400" dirty="0">
                          <a:solidFill>
                            <a:schemeClr val="tx1">
                              <a:lumMod val="95000"/>
                              <a:lumOff val="5000"/>
                            </a:schemeClr>
                          </a:solidFill>
                        </a:rPr>
                        <a:t>99215</a:t>
                      </a:r>
                    </a:p>
                  </a:txBody>
                  <a:tcPr/>
                </a:tc>
                <a:tc>
                  <a:txBody>
                    <a:bodyPr/>
                    <a:lstStyle/>
                    <a:p>
                      <a:r>
                        <a:rPr lang="en-US" sz="1400" dirty="0">
                          <a:solidFill>
                            <a:schemeClr val="tx1">
                              <a:lumMod val="95000"/>
                              <a:lumOff val="5000"/>
                            </a:schemeClr>
                          </a:solidFill>
                        </a:rPr>
                        <a:t>High</a:t>
                      </a:r>
                    </a:p>
                  </a:txBody>
                  <a:tcPr/>
                </a:tc>
                <a:tc>
                  <a:txBody>
                    <a:bodyPr/>
                    <a:lstStyle/>
                    <a:p>
                      <a:pPr marL="171450" indent="-171450">
                        <a:buFont typeface="Arial" panose="020B0604020202020204" pitchFamily="34" charset="0"/>
                        <a:buChar char="•"/>
                      </a:pPr>
                      <a:r>
                        <a:rPr lang="en-US" sz="1200" dirty="0"/>
                        <a:t>High risk of morbidity from additional diagnostic testing or treatment </a:t>
                      </a:r>
                    </a:p>
                    <a:p>
                      <a:pPr marL="0" indent="0">
                        <a:buFont typeface="Arial" panose="020B0604020202020204" pitchFamily="34" charset="0"/>
                        <a:buNone/>
                      </a:pPr>
                      <a:r>
                        <a:rPr lang="en-US" sz="1200" dirty="0"/>
                        <a:t>    AMA Examples: </a:t>
                      </a:r>
                    </a:p>
                    <a:p>
                      <a:pPr marL="457200" lvl="1" indent="0">
                        <a:buFont typeface="Arial" panose="020B0604020202020204" pitchFamily="34" charset="0"/>
                        <a:buNone/>
                      </a:pPr>
                      <a:r>
                        <a:rPr lang="en-US" sz="1200" dirty="0"/>
                        <a:t>• Decision regarding elective major surgery with identified patient or procedure risk factors </a:t>
                      </a:r>
                    </a:p>
                    <a:p>
                      <a:pPr marL="457200" lvl="1" indent="0">
                        <a:buFont typeface="Arial" panose="020B0604020202020204" pitchFamily="34" charset="0"/>
                        <a:buNone/>
                      </a:pPr>
                      <a:r>
                        <a:rPr lang="en-US" sz="1200" dirty="0"/>
                        <a:t>• Decision regarding emergency major surgery </a:t>
                      </a:r>
                    </a:p>
                    <a:p>
                      <a:pPr marL="457200" lvl="1" indent="0">
                        <a:buFont typeface="Arial" panose="020B0604020202020204" pitchFamily="34" charset="0"/>
                        <a:buNone/>
                      </a:pPr>
                      <a:r>
                        <a:rPr lang="en-US" sz="1200" dirty="0"/>
                        <a:t>• Decision regarding hospitalization </a:t>
                      </a:r>
                    </a:p>
                  </a:txBody>
                  <a:tcPr/>
                </a:tc>
                <a:extLst>
                  <a:ext uri="{0D108BD9-81ED-4DB2-BD59-A6C34878D82A}">
                    <a16:rowId xmlns:a16="http://schemas.microsoft.com/office/drawing/2014/main" val="2110949672"/>
                  </a:ext>
                </a:extLst>
              </a:tr>
            </a:tbl>
          </a:graphicData>
        </a:graphic>
      </p:graphicFrame>
      <p:sp>
        <p:nvSpPr>
          <p:cNvPr id="6" name="TextBox 5">
            <a:extLst>
              <a:ext uri="{FF2B5EF4-FFF2-40B4-BE49-F238E27FC236}">
                <a16:creationId xmlns:a16="http://schemas.microsoft.com/office/drawing/2014/main" id="{B29BFC71-509C-4170-905D-DCAB52B38458}"/>
              </a:ext>
            </a:extLst>
          </p:cNvPr>
          <p:cNvSpPr txBox="1"/>
          <p:nvPr/>
        </p:nvSpPr>
        <p:spPr>
          <a:xfrm>
            <a:off x="549275" y="1375128"/>
            <a:ext cx="7518530" cy="523220"/>
          </a:xfrm>
          <a:prstGeom prst="rect">
            <a:avLst/>
          </a:prstGeom>
          <a:noFill/>
        </p:spPr>
        <p:txBody>
          <a:bodyPr wrap="square" rtlCol="0">
            <a:spAutoFit/>
          </a:bodyPr>
          <a:lstStyle/>
          <a:p>
            <a:r>
              <a:rPr lang="en-US" sz="2800" dirty="0"/>
              <a:t>Risk of Complications</a:t>
            </a:r>
          </a:p>
        </p:txBody>
      </p:sp>
    </p:spTree>
    <p:extLst>
      <p:ext uri="{BB962C8B-B14F-4D97-AF65-F5344CB8AC3E}">
        <p14:creationId xmlns:p14="http://schemas.microsoft.com/office/powerpoint/2010/main" val="344703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FC58E-9B35-4D06-A0AD-382FF77C742F}"/>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9ABC103F-2D9A-424A-A665-2AD5850D4D70}"/>
              </a:ext>
            </a:extLst>
          </p:cNvPr>
          <p:cNvSpPr>
            <a:spLocks noGrp="1"/>
          </p:cNvSpPr>
          <p:nvPr>
            <p:ph idx="1"/>
          </p:nvPr>
        </p:nvSpPr>
        <p:spPr/>
        <p:txBody>
          <a:bodyPr/>
          <a:lstStyle/>
          <a:p>
            <a:pPr marL="0" indent="0">
              <a:buNone/>
            </a:pPr>
            <a:r>
              <a:rPr lang="en-US" b="1" u="sng" dirty="0"/>
              <a:t>Time</a:t>
            </a:r>
            <a:r>
              <a:rPr lang="en-US" dirty="0"/>
              <a:t> </a:t>
            </a:r>
          </a:p>
          <a:p>
            <a:r>
              <a:rPr lang="en-US" dirty="0">
                <a:solidFill>
                  <a:schemeClr val="tx1"/>
                </a:solidFill>
              </a:rPr>
              <a:t>May be used whether or not counseling or coordination of care dominates the service </a:t>
            </a:r>
          </a:p>
          <a:p>
            <a:pPr lvl="1"/>
            <a:r>
              <a:rPr lang="en-US" dirty="0">
                <a:solidFill>
                  <a:schemeClr val="tx1"/>
                </a:solidFill>
              </a:rPr>
              <a:t>Includes physician/other QHP time on the date of encounter </a:t>
            </a:r>
          </a:p>
          <a:p>
            <a:pPr lvl="2"/>
            <a:r>
              <a:rPr lang="en-US" dirty="0">
                <a:solidFill>
                  <a:schemeClr val="tx1"/>
                </a:solidFill>
              </a:rPr>
              <a:t>Clinical staff time not included</a:t>
            </a:r>
          </a:p>
        </p:txBody>
      </p:sp>
    </p:spTree>
    <p:extLst>
      <p:ext uri="{BB962C8B-B14F-4D97-AF65-F5344CB8AC3E}">
        <p14:creationId xmlns:p14="http://schemas.microsoft.com/office/powerpoint/2010/main" val="1096978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C2E5-0760-40A9-9ADB-91AC07547B14}"/>
              </a:ext>
            </a:extLst>
          </p:cNvPr>
          <p:cNvSpPr>
            <a:spLocks noGrp="1"/>
          </p:cNvSpPr>
          <p:nvPr>
            <p:ph type="title"/>
          </p:nvPr>
        </p:nvSpPr>
        <p:spPr/>
        <p:txBody>
          <a:bodyPr/>
          <a:lstStyle/>
          <a:p>
            <a:r>
              <a:rPr lang="en-US" dirty="0"/>
              <a:t>E&amp;M Changes</a:t>
            </a:r>
          </a:p>
        </p:txBody>
      </p:sp>
      <p:graphicFrame>
        <p:nvGraphicFramePr>
          <p:cNvPr id="4" name="Table 4">
            <a:extLst>
              <a:ext uri="{FF2B5EF4-FFF2-40B4-BE49-F238E27FC236}">
                <a16:creationId xmlns:a16="http://schemas.microsoft.com/office/drawing/2014/main" id="{A67EC520-561B-4BC1-8F8F-E2509AF9444F}"/>
              </a:ext>
            </a:extLst>
          </p:cNvPr>
          <p:cNvGraphicFramePr>
            <a:graphicFrameLocks noGrp="1"/>
          </p:cNvGraphicFramePr>
          <p:nvPr>
            <p:ph idx="1"/>
          </p:nvPr>
        </p:nvGraphicFramePr>
        <p:xfrm>
          <a:off x="1427584" y="1600200"/>
          <a:ext cx="7163965" cy="4074160"/>
        </p:xfrm>
        <a:graphic>
          <a:graphicData uri="http://schemas.openxmlformats.org/drawingml/2006/table">
            <a:tbl>
              <a:tblPr firstRow="1" bandRow="1">
                <a:tableStyleId>{5C22544A-7EE6-4342-B048-85BDC9FD1C3A}</a:tableStyleId>
              </a:tblPr>
              <a:tblGrid>
                <a:gridCol w="1802449">
                  <a:extLst>
                    <a:ext uri="{9D8B030D-6E8A-4147-A177-3AD203B41FA5}">
                      <a16:colId xmlns:a16="http://schemas.microsoft.com/office/drawing/2014/main" val="807424869"/>
                    </a:ext>
                  </a:extLst>
                </a:gridCol>
                <a:gridCol w="2680758">
                  <a:extLst>
                    <a:ext uri="{9D8B030D-6E8A-4147-A177-3AD203B41FA5}">
                      <a16:colId xmlns:a16="http://schemas.microsoft.com/office/drawing/2014/main" val="454824097"/>
                    </a:ext>
                  </a:extLst>
                </a:gridCol>
                <a:gridCol w="2680758">
                  <a:extLst>
                    <a:ext uri="{9D8B030D-6E8A-4147-A177-3AD203B41FA5}">
                      <a16:colId xmlns:a16="http://schemas.microsoft.com/office/drawing/2014/main" val="1937757592"/>
                    </a:ext>
                  </a:extLst>
                </a:gridCol>
              </a:tblGrid>
              <a:tr h="370840">
                <a:tc>
                  <a:txBody>
                    <a:bodyPr/>
                    <a:lstStyle/>
                    <a:p>
                      <a:r>
                        <a:rPr lang="en-US" dirty="0"/>
                        <a:t>Code</a:t>
                      </a:r>
                    </a:p>
                  </a:txBody>
                  <a:tcPr/>
                </a:tc>
                <a:tc>
                  <a:txBody>
                    <a:bodyPr/>
                    <a:lstStyle/>
                    <a:p>
                      <a:r>
                        <a:rPr lang="en-US" dirty="0"/>
                        <a:t>2020 Typical Time</a:t>
                      </a:r>
                    </a:p>
                  </a:txBody>
                  <a:tcPr/>
                </a:tc>
                <a:tc>
                  <a:txBody>
                    <a:bodyPr/>
                    <a:lstStyle/>
                    <a:p>
                      <a:r>
                        <a:rPr lang="en-US" dirty="0"/>
                        <a:t>2021 Total Time</a:t>
                      </a:r>
                    </a:p>
                  </a:txBody>
                  <a:tcPr/>
                </a:tc>
                <a:extLst>
                  <a:ext uri="{0D108BD9-81ED-4DB2-BD59-A6C34878D82A}">
                    <a16:rowId xmlns:a16="http://schemas.microsoft.com/office/drawing/2014/main" val="3541850176"/>
                  </a:ext>
                </a:extLst>
              </a:tr>
              <a:tr h="370840">
                <a:tc>
                  <a:txBody>
                    <a:bodyPr/>
                    <a:lstStyle/>
                    <a:p>
                      <a:r>
                        <a:rPr lang="en-US" dirty="0">
                          <a:ln>
                            <a:solidFill>
                              <a:sysClr val="windowText" lastClr="000000"/>
                            </a:solidFill>
                          </a:ln>
                        </a:rPr>
                        <a:t>99201</a:t>
                      </a:r>
                    </a:p>
                  </a:txBody>
                  <a:tcPr/>
                </a:tc>
                <a:tc>
                  <a:txBody>
                    <a:bodyPr/>
                    <a:lstStyle/>
                    <a:p>
                      <a:r>
                        <a:rPr lang="en-US" dirty="0">
                          <a:ln>
                            <a:solidFill>
                              <a:sysClr val="windowText" lastClr="000000"/>
                            </a:solidFill>
                          </a:ln>
                        </a:rPr>
                        <a:t>10 minutes </a:t>
                      </a:r>
                    </a:p>
                  </a:txBody>
                  <a:tcPr/>
                </a:tc>
                <a:tc>
                  <a:txBody>
                    <a:bodyPr/>
                    <a:lstStyle/>
                    <a:p>
                      <a:r>
                        <a:rPr lang="en-US" dirty="0">
                          <a:ln>
                            <a:solidFill>
                              <a:sysClr val="windowText" lastClr="000000"/>
                            </a:solidFill>
                          </a:ln>
                        </a:rPr>
                        <a:t>Code deleted</a:t>
                      </a:r>
                    </a:p>
                  </a:txBody>
                  <a:tcPr/>
                </a:tc>
                <a:extLst>
                  <a:ext uri="{0D108BD9-81ED-4DB2-BD59-A6C34878D82A}">
                    <a16:rowId xmlns:a16="http://schemas.microsoft.com/office/drawing/2014/main" val="2270693056"/>
                  </a:ext>
                </a:extLst>
              </a:tr>
              <a:tr h="370840">
                <a:tc>
                  <a:txBody>
                    <a:bodyPr/>
                    <a:lstStyle/>
                    <a:p>
                      <a:r>
                        <a:rPr lang="en-US" dirty="0">
                          <a:ln>
                            <a:solidFill>
                              <a:sysClr val="windowText" lastClr="000000"/>
                            </a:solidFill>
                          </a:ln>
                        </a:rPr>
                        <a:t>99202</a:t>
                      </a:r>
                    </a:p>
                  </a:txBody>
                  <a:tcPr/>
                </a:tc>
                <a:tc>
                  <a:txBody>
                    <a:bodyPr/>
                    <a:lstStyle/>
                    <a:p>
                      <a:r>
                        <a:rPr lang="en-US" dirty="0">
                          <a:ln>
                            <a:solidFill>
                              <a:sysClr val="windowText" lastClr="000000"/>
                            </a:solidFill>
                          </a:ln>
                        </a:rPr>
                        <a:t>20 minutes </a:t>
                      </a:r>
                    </a:p>
                  </a:txBody>
                  <a:tcPr/>
                </a:tc>
                <a:tc>
                  <a:txBody>
                    <a:bodyPr/>
                    <a:lstStyle/>
                    <a:p>
                      <a:r>
                        <a:rPr lang="en-US" dirty="0">
                          <a:ln>
                            <a:solidFill>
                              <a:sysClr val="windowText" lastClr="000000"/>
                            </a:solidFill>
                          </a:ln>
                        </a:rPr>
                        <a:t>15-29 minutes </a:t>
                      </a:r>
                    </a:p>
                  </a:txBody>
                  <a:tcPr/>
                </a:tc>
                <a:extLst>
                  <a:ext uri="{0D108BD9-81ED-4DB2-BD59-A6C34878D82A}">
                    <a16:rowId xmlns:a16="http://schemas.microsoft.com/office/drawing/2014/main" val="1211260364"/>
                  </a:ext>
                </a:extLst>
              </a:tr>
              <a:tr h="370840">
                <a:tc>
                  <a:txBody>
                    <a:bodyPr/>
                    <a:lstStyle/>
                    <a:p>
                      <a:r>
                        <a:rPr lang="en-US" dirty="0">
                          <a:ln>
                            <a:solidFill>
                              <a:sysClr val="windowText" lastClr="000000"/>
                            </a:solidFill>
                          </a:ln>
                        </a:rPr>
                        <a:t>99203</a:t>
                      </a:r>
                    </a:p>
                  </a:txBody>
                  <a:tcPr/>
                </a:tc>
                <a:tc>
                  <a:txBody>
                    <a:bodyPr/>
                    <a:lstStyle/>
                    <a:p>
                      <a:r>
                        <a:rPr lang="en-US" dirty="0">
                          <a:ln>
                            <a:solidFill>
                              <a:sysClr val="windowText" lastClr="000000"/>
                            </a:solidFill>
                          </a:ln>
                        </a:rPr>
                        <a:t>30 minutes </a:t>
                      </a:r>
                    </a:p>
                  </a:txBody>
                  <a:tcPr/>
                </a:tc>
                <a:tc>
                  <a:txBody>
                    <a:bodyPr/>
                    <a:lstStyle/>
                    <a:p>
                      <a:r>
                        <a:rPr lang="en-US" dirty="0">
                          <a:ln>
                            <a:solidFill>
                              <a:sysClr val="windowText" lastClr="000000"/>
                            </a:solidFill>
                          </a:ln>
                        </a:rPr>
                        <a:t>30-44 minutes </a:t>
                      </a:r>
                    </a:p>
                  </a:txBody>
                  <a:tcPr/>
                </a:tc>
                <a:extLst>
                  <a:ext uri="{0D108BD9-81ED-4DB2-BD59-A6C34878D82A}">
                    <a16:rowId xmlns:a16="http://schemas.microsoft.com/office/drawing/2014/main" val="764013008"/>
                  </a:ext>
                </a:extLst>
              </a:tr>
              <a:tr h="370840">
                <a:tc>
                  <a:txBody>
                    <a:bodyPr/>
                    <a:lstStyle/>
                    <a:p>
                      <a:r>
                        <a:rPr lang="en-US" dirty="0">
                          <a:ln>
                            <a:solidFill>
                              <a:sysClr val="windowText" lastClr="000000"/>
                            </a:solidFill>
                          </a:ln>
                        </a:rPr>
                        <a:t>99204</a:t>
                      </a:r>
                    </a:p>
                  </a:txBody>
                  <a:tcPr/>
                </a:tc>
                <a:tc>
                  <a:txBody>
                    <a:bodyPr/>
                    <a:lstStyle/>
                    <a:p>
                      <a:r>
                        <a:rPr lang="en-US" dirty="0">
                          <a:ln>
                            <a:solidFill>
                              <a:sysClr val="windowText" lastClr="000000"/>
                            </a:solidFill>
                          </a:ln>
                        </a:rPr>
                        <a:t>45 minutes </a:t>
                      </a:r>
                    </a:p>
                  </a:txBody>
                  <a:tcPr/>
                </a:tc>
                <a:tc>
                  <a:txBody>
                    <a:bodyPr/>
                    <a:lstStyle/>
                    <a:p>
                      <a:r>
                        <a:rPr lang="en-US" dirty="0">
                          <a:ln>
                            <a:solidFill>
                              <a:sysClr val="windowText" lastClr="000000"/>
                            </a:solidFill>
                          </a:ln>
                        </a:rPr>
                        <a:t>45-59 minutes </a:t>
                      </a:r>
                    </a:p>
                  </a:txBody>
                  <a:tcPr/>
                </a:tc>
                <a:extLst>
                  <a:ext uri="{0D108BD9-81ED-4DB2-BD59-A6C34878D82A}">
                    <a16:rowId xmlns:a16="http://schemas.microsoft.com/office/drawing/2014/main" val="535478082"/>
                  </a:ext>
                </a:extLst>
              </a:tr>
              <a:tr h="343159">
                <a:tc>
                  <a:txBody>
                    <a:bodyPr/>
                    <a:lstStyle/>
                    <a:p>
                      <a:r>
                        <a:rPr lang="en-US" dirty="0">
                          <a:ln>
                            <a:solidFill>
                              <a:sysClr val="windowText" lastClr="000000"/>
                            </a:solidFill>
                          </a:ln>
                        </a:rPr>
                        <a:t>99205</a:t>
                      </a:r>
                    </a:p>
                  </a:txBody>
                  <a:tcPr/>
                </a:tc>
                <a:tc>
                  <a:txBody>
                    <a:bodyPr/>
                    <a:lstStyle/>
                    <a:p>
                      <a:r>
                        <a:rPr lang="en-US" dirty="0">
                          <a:ln>
                            <a:solidFill>
                              <a:sysClr val="windowText" lastClr="000000"/>
                            </a:solidFill>
                          </a:ln>
                        </a:rPr>
                        <a:t>60 minutes </a:t>
                      </a:r>
                    </a:p>
                  </a:txBody>
                  <a:tcPr/>
                </a:tc>
                <a:tc>
                  <a:txBody>
                    <a:bodyPr/>
                    <a:lstStyle/>
                    <a:p>
                      <a:r>
                        <a:rPr lang="en-US" dirty="0">
                          <a:ln>
                            <a:solidFill>
                              <a:sysClr val="windowText" lastClr="000000"/>
                            </a:solidFill>
                          </a:ln>
                        </a:rPr>
                        <a:t>60-74 minutes </a:t>
                      </a:r>
                    </a:p>
                  </a:txBody>
                  <a:tcPr/>
                </a:tc>
                <a:extLst>
                  <a:ext uri="{0D108BD9-81ED-4DB2-BD59-A6C34878D82A}">
                    <a16:rowId xmlns:a16="http://schemas.microsoft.com/office/drawing/2014/main" val="3483137331"/>
                  </a:ext>
                </a:extLst>
              </a:tr>
              <a:tr h="370840">
                <a:tc>
                  <a:txBody>
                    <a:bodyPr/>
                    <a:lstStyle/>
                    <a:p>
                      <a:r>
                        <a:rPr lang="en-US" dirty="0"/>
                        <a:t>99211</a:t>
                      </a:r>
                    </a:p>
                  </a:txBody>
                  <a:tcPr/>
                </a:tc>
                <a:tc>
                  <a:txBody>
                    <a:bodyPr/>
                    <a:lstStyle/>
                    <a:p>
                      <a:r>
                        <a:rPr lang="en-US" dirty="0"/>
                        <a:t>5 minutes </a:t>
                      </a:r>
                    </a:p>
                  </a:txBody>
                  <a:tcPr/>
                </a:tc>
                <a:tc>
                  <a:txBody>
                    <a:bodyPr/>
                    <a:lstStyle/>
                    <a:p>
                      <a:pPr algn="l"/>
                      <a:r>
                        <a:rPr lang="en-US" sz="1600" dirty="0"/>
                        <a:t>      N/A</a:t>
                      </a:r>
                    </a:p>
                  </a:txBody>
                  <a:tcPr/>
                </a:tc>
                <a:extLst>
                  <a:ext uri="{0D108BD9-81ED-4DB2-BD59-A6C34878D82A}">
                    <a16:rowId xmlns:a16="http://schemas.microsoft.com/office/drawing/2014/main" val="2591260777"/>
                  </a:ext>
                </a:extLst>
              </a:tr>
              <a:tr h="370840">
                <a:tc>
                  <a:txBody>
                    <a:bodyPr/>
                    <a:lstStyle/>
                    <a:p>
                      <a:r>
                        <a:rPr lang="en-US" dirty="0"/>
                        <a:t>99212</a:t>
                      </a:r>
                    </a:p>
                  </a:txBody>
                  <a:tcPr/>
                </a:tc>
                <a:tc>
                  <a:txBody>
                    <a:bodyPr/>
                    <a:lstStyle/>
                    <a:p>
                      <a:r>
                        <a:rPr lang="en-US" dirty="0"/>
                        <a:t>10 minutes </a:t>
                      </a:r>
                    </a:p>
                  </a:txBody>
                  <a:tcPr/>
                </a:tc>
                <a:tc>
                  <a:txBody>
                    <a:bodyPr/>
                    <a:lstStyle/>
                    <a:p>
                      <a:r>
                        <a:rPr lang="en-US" dirty="0"/>
                        <a:t>10-19 minutes </a:t>
                      </a:r>
                    </a:p>
                  </a:txBody>
                  <a:tcPr/>
                </a:tc>
                <a:extLst>
                  <a:ext uri="{0D108BD9-81ED-4DB2-BD59-A6C34878D82A}">
                    <a16:rowId xmlns:a16="http://schemas.microsoft.com/office/drawing/2014/main" val="2614973902"/>
                  </a:ext>
                </a:extLst>
              </a:tr>
              <a:tr h="370840">
                <a:tc>
                  <a:txBody>
                    <a:bodyPr/>
                    <a:lstStyle/>
                    <a:p>
                      <a:r>
                        <a:rPr lang="en-US" dirty="0"/>
                        <a:t>99213</a:t>
                      </a:r>
                    </a:p>
                  </a:txBody>
                  <a:tcPr/>
                </a:tc>
                <a:tc>
                  <a:txBody>
                    <a:bodyPr/>
                    <a:lstStyle/>
                    <a:p>
                      <a:r>
                        <a:rPr lang="en-US" dirty="0"/>
                        <a:t>15 minutes </a:t>
                      </a:r>
                    </a:p>
                  </a:txBody>
                  <a:tcPr/>
                </a:tc>
                <a:tc>
                  <a:txBody>
                    <a:bodyPr/>
                    <a:lstStyle/>
                    <a:p>
                      <a:r>
                        <a:rPr lang="en-US" dirty="0"/>
                        <a:t>20-29 minutes </a:t>
                      </a:r>
                    </a:p>
                  </a:txBody>
                  <a:tcPr/>
                </a:tc>
                <a:extLst>
                  <a:ext uri="{0D108BD9-81ED-4DB2-BD59-A6C34878D82A}">
                    <a16:rowId xmlns:a16="http://schemas.microsoft.com/office/drawing/2014/main" val="3256647683"/>
                  </a:ext>
                </a:extLst>
              </a:tr>
              <a:tr h="370840">
                <a:tc>
                  <a:txBody>
                    <a:bodyPr/>
                    <a:lstStyle/>
                    <a:p>
                      <a:r>
                        <a:rPr lang="en-US" dirty="0"/>
                        <a:t>99214</a:t>
                      </a:r>
                    </a:p>
                  </a:txBody>
                  <a:tcPr/>
                </a:tc>
                <a:tc>
                  <a:txBody>
                    <a:bodyPr/>
                    <a:lstStyle/>
                    <a:p>
                      <a:r>
                        <a:rPr lang="en-US" dirty="0"/>
                        <a:t>25 minutes </a:t>
                      </a:r>
                    </a:p>
                  </a:txBody>
                  <a:tcPr/>
                </a:tc>
                <a:tc>
                  <a:txBody>
                    <a:bodyPr/>
                    <a:lstStyle/>
                    <a:p>
                      <a:r>
                        <a:rPr lang="en-US" dirty="0"/>
                        <a:t>30-39 minutes </a:t>
                      </a:r>
                    </a:p>
                  </a:txBody>
                  <a:tcPr/>
                </a:tc>
                <a:extLst>
                  <a:ext uri="{0D108BD9-81ED-4DB2-BD59-A6C34878D82A}">
                    <a16:rowId xmlns:a16="http://schemas.microsoft.com/office/drawing/2014/main" val="238087747"/>
                  </a:ext>
                </a:extLst>
              </a:tr>
              <a:tr h="370840">
                <a:tc>
                  <a:txBody>
                    <a:bodyPr/>
                    <a:lstStyle/>
                    <a:p>
                      <a:r>
                        <a:rPr lang="en-US" dirty="0"/>
                        <a:t>99215</a:t>
                      </a:r>
                    </a:p>
                  </a:txBody>
                  <a:tcPr/>
                </a:tc>
                <a:tc>
                  <a:txBody>
                    <a:bodyPr/>
                    <a:lstStyle/>
                    <a:p>
                      <a:r>
                        <a:rPr lang="en-US" dirty="0"/>
                        <a:t>40 minutes </a:t>
                      </a:r>
                    </a:p>
                  </a:txBody>
                  <a:tcPr/>
                </a:tc>
                <a:tc>
                  <a:txBody>
                    <a:bodyPr/>
                    <a:lstStyle/>
                    <a:p>
                      <a:r>
                        <a:rPr lang="en-US" dirty="0"/>
                        <a:t>40-54 minutes </a:t>
                      </a:r>
                    </a:p>
                  </a:txBody>
                  <a:tcPr/>
                </a:tc>
                <a:extLst>
                  <a:ext uri="{0D108BD9-81ED-4DB2-BD59-A6C34878D82A}">
                    <a16:rowId xmlns:a16="http://schemas.microsoft.com/office/drawing/2014/main" val="2708469451"/>
                  </a:ext>
                </a:extLst>
              </a:tr>
            </a:tbl>
          </a:graphicData>
        </a:graphic>
      </p:graphicFrame>
      <p:graphicFrame>
        <p:nvGraphicFramePr>
          <p:cNvPr id="6" name="Table 5">
            <a:extLst>
              <a:ext uri="{FF2B5EF4-FFF2-40B4-BE49-F238E27FC236}">
                <a16:creationId xmlns:a16="http://schemas.microsoft.com/office/drawing/2014/main" id="{3022EAFF-20D0-49ED-B1CA-450F8DB1D807}"/>
              </a:ext>
            </a:extLst>
          </p:cNvPr>
          <p:cNvGraphicFramePr>
            <a:graphicFrameLocks noGrp="1"/>
          </p:cNvGraphicFramePr>
          <p:nvPr/>
        </p:nvGraphicFramePr>
        <p:xfrm>
          <a:off x="1425639" y="1982546"/>
          <a:ext cx="7165910" cy="1852335"/>
        </p:xfrm>
        <a:graphic>
          <a:graphicData uri="http://schemas.openxmlformats.org/drawingml/2006/table">
            <a:tbl>
              <a:tblPr/>
              <a:tblGrid>
                <a:gridCol w="7165910">
                  <a:extLst>
                    <a:ext uri="{9D8B030D-6E8A-4147-A177-3AD203B41FA5}">
                      <a16:colId xmlns:a16="http://schemas.microsoft.com/office/drawing/2014/main" val="2476088231"/>
                    </a:ext>
                  </a:extLst>
                </a:gridCol>
              </a:tblGrid>
              <a:tr h="1852335">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848650683"/>
                  </a:ext>
                </a:extLst>
              </a:tr>
            </a:tbl>
          </a:graphicData>
        </a:graphic>
      </p:graphicFrame>
    </p:spTree>
    <p:extLst>
      <p:ext uri="{BB962C8B-B14F-4D97-AF65-F5344CB8AC3E}">
        <p14:creationId xmlns:p14="http://schemas.microsoft.com/office/powerpoint/2010/main" val="351083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A66AE-D418-4C81-863F-5CB9B2FA97CD}"/>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8C2C4EEF-BA12-4AC7-9DD8-001E93C5D201}"/>
              </a:ext>
            </a:extLst>
          </p:cNvPr>
          <p:cNvSpPr>
            <a:spLocks noGrp="1"/>
          </p:cNvSpPr>
          <p:nvPr>
            <p:ph idx="1"/>
          </p:nvPr>
        </p:nvSpPr>
        <p:spPr>
          <a:xfrm>
            <a:off x="549275" y="1444625"/>
            <a:ext cx="8042275" cy="4343400"/>
          </a:xfrm>
        </p:spPr>
        <p:txBody>
          <a:bodyPr/>
          <a:lstStyle/>
          <a:p>
            <a:r>
              <a:rPr lang="en-US" dirty="0">
                <a:solidFill>
                  <a:schemeClr val="tx1"/>
                </a:solidFill>
              </a:rPr>
              <a:t>Prolonged Services (99xxx)</a:t>
            </a:r>
          </a:p>
          <a:p>
            <a:pPr lvl="1"/>
            <a:r>
              <a:rPr lang="en-US" dirty="0">
                <a:solidFill>
                  <a:schemeClr val="tx1"/>
                </a:solidFill>
              </a:rPr>
              <a:t>Designed to capture each 15 minutes of critical physician/QHP work beyond time spent in the office </a:t>
            </a:r>
          </a:p>
          <a:p>
            <a:pPr lvl="2"/>
            <a:r>
              <a:rPr lang="en-US" dirty="0">
                <a:solidFill>
                  <a:schemeClr val="tx1"/>
                </a:solidFill>
              </a:rPr>
              <a:t>Codes to be used only when the New/Established code was selected based on time</a:t>
            </a:r>
          </a:p>
          <a:p>
            <a:pPr lvl="2"/>
            <a:endParaRPr lang="en-US" dirty="0"/>
          </a:p>
        </p:txBody>
      </p:sp>
      <p:graphicFrame>
        <p:nvGraphicFramePr>
          <p:cNvPr id="4" name="Table 4">
            <a:extLst>
              <a:ext uri="{FF2B5EF4-FFF2-40B4-BE49-F238E27FC236}">
                <a16:creationId xmlns:a16="http://schemas.microsoft.com/office/drawing/2014/main" id="{31C83675-F94C-4F38-9C2A-06E753093246}"/>
              </a:ext>
            </a:extLst>
          </p:cNvPr>
          <p:cNvGraphicFramePr>
            <a:graphicFrameLocks noGrp="1"/>
          </p:cNvGraphicFramePr>
          <p:nvPr/>
        </p:nvGraphicFramePr>
        <p:xfrm>
          <a:off x="737118" y="3304771"/>
          <a:ext cx="3116425" cy="2692400"/>
        </p:xfrm>
        <a:graphic>
          <a:graphicData uri="http://schemas.openxmlformats.org/drawingml/2006/table">
            <a:tbl>
              <a:tblPr firstRow="1" bandRow="1">
                <a:tableStyleId>{5C22544A-7EE6-4342-B048-85BDC9FD1C3A}</a:tableStyleId>
              </a:tblPr>
              <a:tblGrid>
                <a:gridCol w="1838131">
                  <a:extLst>
                    <a:ext uri="{9D8B030D-6E8A-4147-A177-3AD203B41FA5}">
                      <a16:colId xmlns:a16="http://schemas.microsoft.com/office/drawing/2014/main" val="127890266"/>
                    </a:ext>
                  </a:extLst>
                </a:gridCol>
                <a:gridCol w="1278294">
                  <a:extLst>
                    <a:ext uri="{9D8B030D-6E8A-4147-A177-3AD203B41FA5}">
                      <a16:colId xmlns:a16="http://schemas.microsoft.com/office/drawing/2014/main" val="2470628875"/>
                    </a:ext>
                  </a:extLst>
                </a:gridCol>
              </a:tblGrid>
              <a:tr h="370840">
                <a:tc>
                  <a:txBody>
                    <a:bodyPr/>
                    <a:lstStyle/>
                    <a:p>
                      <a:r>
                        <a:rPr lang="en-US" dirty="0"/>
                        <a:t>99205 - Time</a:t>
                      </a:r>
                    </a:p>
                  </a:txBody>
                  <a:tcPr/>
                </a:tc>
                <a:tc>
                  <a:txBody>
                    <a:bodyPr/>
                    <a:lstStyle/>
                    <a:p>
                      <a:r>
                        <a:rPr lang="en-US" dirty="0"/>
                        <a:t>Code</a:t>
                      </a:r>
                    </a:p>
                  </a:txBody>
                  <a:tcPr/>
                </a:tc>
                <a:extLst>
                  <a:ext uri="{0D108BD9-81ED-4DB2-BD59-A6C34878D82A}">
                    <a16:rowId xmlns:a16="http://schemas.microsoft.com/office/drawing/2014/main" val="2091412155"/>
                  </a:ext>
                </a:extLst>
              </a:tr>
              <a:tr h="370840">
                <a:tc>
                  <a:txBody>
                    <a:bodyPr/>
                    <a:lstStyle/>
                    <a:p>
                      <a:r>
                        <a:rPr lang="en-US" sz="1100" dirty="0"/>
                        <a:t>Less than 75 minutes</a:t>
                      </a:r>
                    </a:p>
                  </a:txBody>
                  <a:tcPr/>
                </a:tc>
                <a:tc>
                  <a:txBody>
                    <a:bodyPr/>
                    <a:lstStyle/>
                    <a:p>
                      <a:r>
                        <a:rPr lang="en-US" sz="1100" dirty="0"/>
                        <a:t>99205</a:t>
                      </a:r>
                    </a:p>
                  </a:txBody>
                  <a:tcPr/>
                </a:tc>
                <a:extLst>
                  <a:ext uri="{0D108BD9-81ED-4DB2-BD59-A6C34878D82A}">
                    <a16:rowId xmlns:a16="http://schemas.microsoft.com/office/drawing/2014/main" val="2995025078"/>
                  </a:ext>
                </a:extLst>
              </a:tr>
              <a:tr h="370840">
                <a:tc>
                  <a:txBody>
                    <a:bodyPr/>
                    <a:lstStyle/>
                    <a:p>
                      <a:r>
                        <a:rPr lang="en-US" sz="1100" dirty="0"/>
                        <a:t>75-89 minutes</a:t>
                      </a:r>
                    </a:p>
                  </a:txBody>
                  <a:tcPr/>
                </a:tc>
                <a:tc>
                  <a:txBody>
                    <a:bodyPr/>
                    <a:lstStyle/>
                    <a:p>
                      <a:r>
                        <a:rPr lang="en-US" sz="1100" dirty="0"/>
                        <a:t>99205 and NEW ADD ON CODE </a:t>
                      </a:r>
                    </a:p>
                    <a:p>
                      <a:endParaRPr lang="en-US" sz="1100" dirty="0"/>
                    </a:p>
                  </a:txBody>
                  <a:tcPr/>
                </a:tc>
                <a:extLst>
                  <a:ext uri="{0D108BD9-81ED-4DB2-BD59-A6C34878D82A}">
                    <a16:rowId xmlns:a16="http://schemas.microsoft.com/office/drawing/2014/main" val="2017347414"/>
                  </a:ext>
                </a:extLst>
              </a:tr>
              <a:tr h="370840">
                <a:tc>
                  <a:txBody>
                    <a:bodyPr/>
                    <a:lstStyle/>
                    <a:p>
                      <a:r>
                        <a:rPr lang="en-US" sz="1100" dirty="0"/>
                        <a:t>90-104 minutes</a:t>
                      </a:r>
                    </a:p>
                  </a:txBody>
                  <a:tcPr/>
                </a:tc>
                <a:tc>
                  <a:txBody>
                    <a:bodyPr/>
                    <a:lstStyle/>
                    <a:p>
                      <a:r>
                        <a:rPr lang="en-US" sz="1100" dirty="0"/>
                        <a:t>99205 and NEW ADD ON CODE X2 </a:t>
                      </a:r>
                    </a:p>
                  </a:txBody>
                  <a:tcPr/>
                </a:tc>
                <a:extLst>
                  <a:ext uri="{0D108BD9-81ED-4DB2-BD59-A6C34878D82A}">
                    <a16:rowId xmlns:a16="http://schemas.microsoft.com/office/drawing/2014/main" val="887444331"/>
                  </a:ext>
                </a:extLst>
              </a:tr>
              <a:tr h="370840">
                <a:tc>
                  <a:txBody>
                    <a:bodyPr/>
                    <a:lstStyle/>
                    <a:p>
                      <a:r>
                        <a:rPr lang="en-US" sz="1100" dirty="0"/>
                        <a:t>105 or more minutes</a:t>
                      </a:r>
                    </a:p>
                  </a:txBody>
                  <a:tcPr/>
                </a:tc>
                <a:tc>
                  <a:txBody>
                    <a:bodyPr/>
                    <a:lstStyle/>
                    <a:p>
                      <a:r>
                        <a:rPr lang="en-US" sz="1100" dirty="0"/>
                        <a:t>99205 and NEW ADD ON CODE x3 or more (per each 15 minutes)</a:t>
                      </a:r>
                    </a:p>
                  </a:txBody>
                  <a:tcPr/>
                </a:tc>
                <a:extLst>
                  <a:ext uri="{0D108BD9-81ED-4DB2-BD59-A6C34878D82A}">
                    <a16:rowId xmlns:a16="http://schemas.microsoft.com/office/drawing/2014/main" val="1247027759"/>
                  </a:ext>
                </a:extLst>
              </a:tr>
            </a:tbl>
          </a:graphicData>
        </a:graphic>
      </p:graphicFrame>
      <p:graphicFrame>
        <p:nvGraphicFramePr>
          <p:cNvPr id="6" name="Table 6">
            <a:extLst>
              <a:ext uri="{FF2B5EF4-FFF2-40B4-BE49-F238E27FC236}">
                <a16:creationId xmlns:a16="http://schemas.microsoft.com/office/drawing/2014/main" id="{C6A1704C-334B-4C0A-A24E-E406B62E588E}"/>
              </a:ext>
            </a:extLst>
          </p:cNvPr>
          <p:cNvGraphicFramePr>
            <a:graphicFrameLocks noGrp="1"/>
          </p:cNvGraphicFramePr>
          <p:nvPr/>
        </p:nvGraphicFramePr>
        <p:xfrm>
          <a:off x="4571999" y="3304770"/>
          <a:ext cx="3573626" cy="2694815"/>
        </p:xfrm>
        <a:graphic>
          <a:graphicData uri="http://schemas.openxmlformats.org/drawingml/2006/table">
            <a:tbl>
              <a:tblPr firstRow="1" bandRow="1">
                <a:tableStyleId>{5C22544A-7EE6-4342-B048-85BDC9FD1C3A}</a:tableStyleId>
              </a:tblPr>
              <a:tblGrid>
                <a:gridCol w="1786813">
                  <a:extLst>
                    <a:ext uri="{9D8B030D-6E8A-4147-A177-3AD203B41FA5}">
                      <a16:colId xmlns:a16="http://schemas.microsoft.com/office/drawing/2014/main" val="1377981754"/>
                    </a:ext>
                  </a:extLst>
                </a:gridCol>
                <a:gridCol w="1786813">
                  <a:extLst>
                    <a:ext uri="{9D8B030D-6E8A-4147-A177-3AD203B41FA5}">
                      <a16:colId xmlns:a16="http://schemas.microsoft.com/office/drawing/2014/main" val="3526391962"/>
                    </a:ext>
                  </a:extLst>
                </a:gridCol>
              </a:tblGrid>
              <a:tr h="451225">
                <a:tc>
                  <a:txBody>
                    <a:bodyPr/>
                    <a:lstStyle/>
                    <a:p>
                      <a:r>
                        <a:rPr lang="en-US" dirty="0"/>
                        <a:t>99215 - Time</a:t>
                      </a:r>
                    </a:p>
                  </a:txBody>
                  <a:tcPr/>
                </a:tc>
                <a:tc>
                  <a:txBody>
                    <a:bodyPr/>
                    <a:lstStyle/>
                    <a:p>
                      <a:r>
                        <a:rPr lang="en-US" dirty="0"/>
                        <a:t>Code</a:t>
                      </a:r>
                    </a:p>
                  </a:txBody>
                  <a:tcPr/>
                </a:tc>
                <a:extLst>
                  <a:ext uri="{0D108BD9-81ED-4DB2-BD59-A6C34878D82A}">
                    <a16:rowId xmlns:a16="http://schemas.microsoft.com/office/drawing/2014/main" val="672198843"/>
                  </a:ext>
                </a:extLst>
              </a:tr>
              <a:tr h="457492">
                <a:tc>
                  <a:txBody>
                    <a:bodyPr/>
                    <a:lstStyle/>
                    <a:p>
                      <a:r>
                        <a:rPr lang="en-US" sz="1100" dirty="0"/>
                        <a:t>Less than 55 minutes</a:t>
                      </a:r>
                    </a:p>
                  </a:txBody>
                  <a:tcPr/>
                </a:tc>
                <a:tc>
                  <a:txBody>
                    <a:bodyPr/>
                    <a:lstStyle/>
                    <a:p>
                      <a:r>
                        <a:rPr lang="en-US" sz="1100" dirty="0"/>
                        <a:t>99215</a:t>
                      </a:r>
                    </a:p>
                  </a:txBody>
                  <a:tcPr/>
                </a:tc>
                <a:extLst>
                  <a:ext uri="{0D108BD9-81ED-4DB2-BD59-A6C34878D82A}">
                    <a16:rowId xmlns:a16="http://schemas.microsoft.com/office/drawing/2014/main" val="3968775496"/>
                  </a:ext>
                </a:extLst>
              </a:tr>
              <a:tr h="526429">
                <a:tc>
                  <a:txBody>
                    <a:bodyPr/>
                    <a:lstStyle/>
                    <a:p>
                      <a:r>
                        <a:rPr lang="en-US" sz="1100" dirty="0"/>
                        <a:t>55-69 minutes</a:t>
                      </a:r>
                    </a:p>
                  </a:txBody>
                  <a:tcPr/>
                </a:tc>
                <a:tc>
                  <a:txBody>
                    <a:bodyPr/>
                    <a:lstStyle/>
                    <a:p>
                      <a:r>
                        <a:rPr lang="en-US" sz="1100" dirty="0"/>
                        <a:t>99215 and NEW ADD ON CODE </a:t>
                      </a:r>
                    </a:p>
                  </a:txBody>
                  <a:tcPr/>
                </a:tc>
                <a:extLst>
                  <a:ext uri="{0D108BD9-81ED-4DB2-BD59-A6C34878D82A}">
                    <a16:rowId xmlns:a16="http://schemas.microsoft.com/office/drawing/2014/main" val="386732914"/>
                  </a:ext>
                </a:extLst>
              </a:tr>
              <a:tr h="526429">
                <a:tc>
                  <a:txBody>
                    <a:bodyPr/>
                    <a:lstStyle/>
                    <a:p>
                      <a:r>
                        <a:rPr lang="en-US" sz="1100" dirty="0"/>
                        <a:t>70-84 minutes</a:t>
                      </a:r>
                    </a:p>
                  </a:txBody>
                  <a:tcPr/>
                </a:tc>
                <a:tc>
                  <a:txBody>
                    <a:bodyPr/>
                    <a:lstStyle/>
                    <a:p>
                      <a:r>
                        <a:rPr lang="en-US" sz="1100" dirty="0"/>
                        <a:t>99215 and NEW ADD ON CODE X2 </a:t>
                      </a:r>
                    </a:p>
                  </a:txBody>
                  <a:tcPr/>
                </a:tc>
                <a:extLst>
                  <a:ext uri="{0D108BD9-81ED-4DB2-BD59-A6C34878D82A}">
                    <a16:rowId xmlns:a16="http://schemas.microsoft.com/office/drawing/2014/main" val="3079788795"/>
                  </a:ext>
                </a:extLst>
              </a:tr>
              <a:tr h="733240">
                <a:tc>
                  <a:txBody>
                    <a:bodyPr/>
                    <a:lstStyle/>
                    <a:p>
                      <a:r>
                        <a:rPr lang="en-US" sz="1100" dirty="0"/>
                        <a:t>85 or more minutes</a:t>
                      </a:r>
                    </a:p>
                  </a:txBody>
                  <a:tcPr/>
                </a:tc>
                <a:tc>
                  <a:txBody>
                    <a:bodyPr/>
                    <a:lstStyle/>
                    <a:p>
                      <a:r>
                        <a:rPr lang="en-US" sz="1100" dirty="0"/>
                        <a:t>99215 and NEW ADD ON CODE x3 or more (per each 15 minutes)</a:t>
                      </a:r>
                    </a:p>
                  </a:txBody>
                  <a:tcPr/>
                </a:tc>
                <a:extLst>
                  <a:ext uri="{0D108BD9-81ED-4DB2-BD59-A6C34878D82A}">
                    <a16:rowId xmlns:a16="http://schemas.microsoft.com/office/drawing/2014/main" val="3131151047"/>
                  </a:ext>
                </a:extLst>
              </a:tr>
            </a:tbl>
          </a:graphicData>
        </a:graphic>
      </p:graphicFrame>
    </p:spTree>
    <p:extLst>
      <p:ext uri="{BB962C8B-B14F-4D97-AF65-F5344CB8AC3E}">
        <p14:creationId xmlns:p14="http://schemas.microsoft.com/office/powerpoint/2010/main" val="860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2CBC3F-AE03-43DB-969D-8615347C5A94}"/>
              </a:ext>
            </a:extLst>
          </p:cNvPr>
          <p:cNvSpPr>
            <a:spLocks noGrp="1"/>
          </p:cNvSpPr>
          <p:nvPr>
            <p:ph type="title"/>
          </p:nvPr>
        </p:nvSpPr>
        <p:spPr/>
        <p:txBody>
          <a:bodyPr/>
          <a:lstStyle/>
          <a:p>
            <a:r>
              <a:rPr lang="en-US" dirty="0"/>
              <a:t>Panelists</a:t>
            </a:r>
          </a:p>
        </p:txBody>
      </p:sp>
      <p:sp>
        <p:nvSpPr>
          <p:cNvPr id="5" name="Content Placeholder 4">
            <a:extLst>
              <a:ext uri="{FF2B5EF4-FFF2-40B4-BE49-F238E27FC236}">
                <a16:creationId xmlns:a16="http://schemas.microsoft.com/office/drawing/2014/main" id="{9D46E85F-1B7F-48DE-8732-E59794092CB6}"/>
              </a:ext>
            </a:extLst>
          </p:cNvPr>
          <p:cNvSpPr>
            <a:spLocks noGrp="1"/>
          </p:cNvSpPr>
          <p:nvPr>
            <p:ph idx="1"/>
          </p:nvPr>
        </p:nvSpPr>
        <p:spPr/>
        <p:txBody>
          <a:bodyPr/>
          <a:lstStyle/>
          <a:p>
            <a:r>
              <a:rPr lang="en-US" dirty="0"/>
              <a:t>Jeff Kozlow MD MS - CPT/RUC Advisor</a:t>
            </a:r>
          </a:p>
          <a:p>
            <a:r>
              <a:rPr lang="en-US" dirty="0"/>
              <a:t>Dan Ness MD - CPT Advisor</a:t>
            </a:r>
          </a:p>
          <a:p>
            <a:r>
              <a:rPr lang="en-US" dirty="0"/>
              <a:t>Scott Oates MD – previous RUC member </a:t>
            </a:r>
          </a:p>
          <a:p>
            <a:r>
              <a:rPr lang="en-US" dirty="0"/>
              <a:t>Paul Weiss MD – Chair, Coding/Payment</a:t>
            </a:r>
          </a:p>
        </p:txBody>
      </p:sp>
    </p:spTree>
    <p:extLst>
      <p:ext uri="{BB962C8B-B14F-4D97-AF65-F5344CB8AC3E}">
        <p14:creationId xmlns:p14="http://schemas.microsoft.com/office/powerpoint/2010/main" val="196342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6A8E3-7053-4412-95F2-8AB893F89A66}"/>
              </a:ext>
            </a:extLst>
          </p:cNvPr>
          <p:cNvSpPr>
            <a:spLocks noGrp="1"/>
          </p:cNvSpPr>
          <p:nvPr>
            <p:ph type="title"/>
          </p:nvPr>
        </p:nvSpPr>
        <p:spPr>
          <a:xfrm>
            <a:off x="549275" y="107950"/>
            <a:ext cx="8042275" cy="946409"/>
          </a:xfrm>
        </p:spPr>
        <p:txBody>
          <a:bodyPr/>
          <a:lstStyle/>
          <a:p>
            <a:r>
              <a:rPr lang="en-US" dirty="0"/>
              <a:t>E&amp;M Changes</a:t>
            </a:r>
          </a:p>
        </p:txBody>
      </p:sp>
      <p:sp>
        <p:nvSpPr>
          <p:cNvPr id="3" name="Content Placeholder 2">
            <a:extLst>
              <a:ext uri="{FF2B5EF4-FFF2-40B4-BE49-F238E27FC236}">
                <a16:creationId xmlns:a16="http://schemas.microsoft.com/office/drawing/2014/main" id="{946FF84F-A725-4168-AC12-8298A474E78E}"/>
              </a:ext>
            </a:extLst>
          </p:cNvPr>
          <p:cNvSpPr>
            <a:spLocks noGrp="1"/>
          </p:cNvSpPr>
          <p:nvPr>
            <p:ph idx="1"/>
          </p:nvPr>
        </p:nvSpPr>
        <p:spPr>
          <a:xfrm>
            <a:off x="550862" y="1072606"/>
            <a:ext cx="8042275" cy="4343400"/>
          </a:xfrm>
        </p:spPr>
        <p:txBody>
          <a:bodyPr/>
          <a:lstStyle/>
          <a:p>
            <a:r>
              <a:rPr lang="en-US" dirty="0"/>
              <a:t>RUC Survey Results </a:t>
            </a:r>
          </a:p>
        </p:txBody>
      </p:sp>
      <p:graphicFrame>
        <p:nvGraphicFramePr>
          <p:cNvPr id="4" name="Table 4">
            <a:extLst>
              <a:ext uri="{FF2B5EF4-FFF2-40B4-BE49-F238E27FC236}">
                <a16:creationId xmlns:a16="http://schemas.microsoft.com/office/drawing/2014/main" id="{78FC2C8E-D911-408C-AE41-E8B30FEC12FE}"/>
              </a:ext>
            </a:extLst>
          </p:cNvPr>
          <p:cNvGraphicFramePr>
            <a:graphicFrameLocks/>
          </p:cNvGraphicFramePr>
          <p:nvPr/>
        </p:nvGraphicFramePr>
        <p:xfrm>
          <a:off x="1726163" y="1782419"/>
          <a:ext cx="5113177" cy="4348480"/>
        </p:xfrm>
        <a:graphic>
          <a:graphicData uri="http://schemas.openxmlformats.org/drawingml/2006/table">
            <a:tbl>
              <a:tblPr firstRow="1" bandRow="1">
                <a:tableStyleId>{5C22544A-7EE6-4342-B048-85BDC9FD1C3A}</a:tableStyleId>
              </a:tblPr>
              <a:tblGrid>
                <a:gridCol w="1252001">
                  <a:extLst>
                    <a:ext uri="{9D8B030D-6E8A-4147-A177-3AD203B41FA5}">
                      <a16:colId xmlns:a16="http://schemas.microsoft.com/office/drawing/2014/main" val="807424869"/>
                    </a:ext>
                  </a:extLst>
                </a:gridCol>
                <a:gridCol w="1465920">
                  <a:extLst>
                    <a:ext uri="{9D8B030D-6E8A-4147-A177-3AD203B41FA5}">
                      <a16:colId xmlns:a16="http://schemas.microsoft.com/office/drawing/2014/main" val="454824097"/>
                    </a:ext>
                  </a:extLst>
                </a:gridCol>
                <a:gridCol w="2395256">
                  <a:extLst>
                    <a:ext uri="{9D8B030D-6E8A-4147-A177-3AD203B41FA5}">
                      <a16:colId xmlns:a16="http://schemas.microsoft.com/office/drawing/2014/main" val="1937757592"/>
                    </a:ext>
                  </a:extLst>
                </a:gridCol>
              </a:tblGrid>
              <a:tr h="370840">
                <a:tc>
                  <a:txBody>
                    <a:bodyPr/>
                    <a:lstStyle/>
                    <a:p>
                      <a:r>
                        <a:rPr lang="en-US" dirty="0"/>
                        <a:t>Code</a:t>
                      </a:r>
                    </a:p>
                  </a:txBody>
                  <a:tcPr/>
                </a:tc>
                <a:tc>
                  <a:txBody>
                    <a:bodyPr/>
                    <a:lstStyle/>
                    <a:p>
                      <a:r>
                        <a:rPr lang="en-US" dirty="0"/>
                        <a:t>Current RVU</a:t>
                      </a:r>
                    </a:p>
                  </a:txBody>
                  <a:tcPr/>
                </a:tc>
                <a:tc>
                  <a:txBody>
                    <a:bodyPr/>
                    <a:lstStyle/>
                    <a:p>
                      <a:r>
                        <a:rPr lang="en-US" dirty="0"/>
                        <a:t>2021 RVU</a:t>
                      </a:r>
                    </a:p>
                  </a:txBody>
                  <a:tcPr/>
                </a:tc>
                <a:extLst>
                  <a:ext uri="{0D108BD9-81ED-4DB2-BD59-A6C34878D82A}">
                    <a16:rowId xmlns:a16="http://schemas.microsoft.com/office/drawing/2014/main" val="3541850176"/>
                  </a:ext>
                </a:extLst>
              </a:tr>
              <a:tr h="370840">
                <a:tc>
                  <a:txBody>
                    <a:bodyPr/>
                    <a:lstStyle/>
                    <a:p>
                      <a:r>
                        <a:rPr lang="en-US" dirty="0">
                          <a:ln>
                            <a:solidFill>
                              <a:sysClr val="windowText" lastClr="000000"/>
                            </a:solidFill>
                          </a:ln>
                        </a:rPr>
                        <a:t>99202</a:t>
                      </a:r>
                    </a:p>
                  </a:txBody>
                  <a:tcPr/>
                </a:tc>
                <a:tc>
                  <a:txBody>
                    <a:bodyPr/>
                    <a:lstStyle/>
                    <a:p>
                      <a:r>
                        <a:rPr lang="en-US" dirty="0">
                          <a:ln>
                            <a:solidFill>
                              <a:sysClr val="windowText" lastClr="000000"/>
                            </a:solidFill>
                          </a:ln>
                        </a:rPr>
                        <a:t>0.93</a:t>
                      </a:r>
                    </a:p>
                  </a:txBody>
                  <a:tcPr/>
                </a:tc>
                <a:tc>
                  <a:txBody>
                    <a:bodyPr/>
                    <a:lstStyle/>
                    <a:p>
                      <a:r>
                        <a:rPr lang="en-US" dirty="0">
                          <a:ln>
                            <a:solidFill>
                              <a:sysClr val="windowText" lastClr="000000"/>
                            </a:solidFill>
                          </a:ln>
                        </a:rPr>
                        <a:t>0.93</a:t>
                      </a:r>
                    </a:p>
                  </a:txBody>
                  <a:tcPr/>
                </a:tc>
                <a:extLst>
                  <a:ext uri="{0D108BD9-81ED-4DB2-BD59-A6C34878D82A}">
                    <a16:rowId xmlns:a16="http://schemas.microsoft.com/office/drawing/2014/main" val="2270693056"/>
                  </a:ext>
                </a:extLst>
              </a:tr>
              <a:tr h="370840">
                <a:tc>
                  <a:txBody>
                    <a:bodyPr/>
                    <a:lstStyle/>
                    <a:p>
                      <a:r>
                        <a:rPr lang="en-US" dirty="0">
                          <a:ln>
                            <a:solidFill>
                              <a:sysClr val="windowText" lastClr="000000"/>
                            </a:solidFill>
                          </a:ln>
                        </a:rPr>
                        <a:t>99203</a:t>
                      </a:r>
                    </a:p>
                  </a:txBody>
                  <a:tcPr/>
                </a:tc>
                <a:tc>
                  <a:txBody>
                    <a:bodyPr/>
                    <a:lstStyle/>
                    <a:p>
                      <a:r>
                        <a:rPr lang="en-US" dirty="0">
                          <a:ln>
                            <a:solidFill>
                              <a:sysClr val="windowText" lastClr="000000"/>
                            </a:solidFill>
                          </a:ln>
                        </a:rPr>
                        <a:t>1.42</a:t>
                      </a:r>
                    </a:p>
                  </a:txBody>
                  <a:tcPr/>
                </a:tc>
                <a:tc>
                  <a:txBody>
                    <a:bodyPr/>
                    <a:lstStyle/>
                    <a:p>
                      <a:r>
                        <a:rPr lang="en-US" dirty="0">
                          <a:ln>
                            <a:solidFill>
                              <a:sysClr val="windowText" lastClr="000000"/>
                            </a:solidFill>
                          </a:ln>
                        </a:rPr>
                        <a:t>1.60</a:t>
                      </a:r>
                    </a:p>
                  </a:txBody>
                  <a:tcPr/>
                </a:tc>
                <a:extLst>
                  <a:ext uri="{0D108BD9-81ED-4DB2-BD59-A6C34878D82A}">
                    <a16:rowId xmlns:a16="http://schemas.microsoft.com/office/drawing/2014/main" val="1752419459"/>
                  </a:ext>
                </a:extLst>
              </a:tr>
              <a:tr h="370840">
                <a:tc>
                  <a:txBody>
                    <a:bodyPr/>
                    <a:lstStyle/>
                    <a:p>
                      <a:r>
                        <a:rPr lang="en-US" dirty="0">
                          <a:ln>
                            <a:solidFill>
                              <a:sysClr val="windowText" lastClr="000000"/>
                            </a:solidFill>
                          </a:ln>
                        </a:rPr>
                        <a:t>99204</a:t>
                      </a:r>
                    </a:p>
                  </a:txBody>
                  <a:tcPr/>
                </a:tc>
                <a:tc>
                  <a:txBody>
                    <a:bodyPr/>
                    <a:lstStyle/>
                    <a:p>
                      <a:r>
                        <a:rPr lang="en-US" dirty="0">
                          <a:ln>
                            <a:solidFill>
                              <a:sysClr val="windowText" lastClr="000000"/>
                            </a:solidFill>
                          </a:ln>
                        </a:rPr>
                        <a:t>2.43</a:t>
                      </a:r>
                    </a:p>
                  </a:txBody>
                  <a:tcPr/>
                </a:tc>
                <a:tc>
                  <a:txBody>
                    <a:bodyPr/>
                    <a:lstStyle/>
                    <a:p>
                      <a:r>
                        <a:rPr lang="en-US" dirty="0">
                          <a:ln>
                            <a:solidFill>
                              <a:sysClr val="windowText" lastClr="000000"/>
                            </a:solidFill>
                          </a:ln>
                        </a:rPr>
                        <a:t>2.60</a:t>
                      </a:r>
                    </a:p>
                  </a:txBody>
                  <a:tcPr/>
                </a:tc>
                <a:extLst>
                  <a:ext uri="{0D108BD9-81ED-4DB2-BD59-A6C34878D82A}">
                    <a16:rowId xmlns:a16="http://schemas.microsoft.com/office/drawing/2014/main" val="583328275"/>
                  </a:ext>
                </a:extLst>
              </a:tr>
              <a:tr h="370840">
                <a:tc>
                  <a:txBody>
                    <a:bodyPr/>
                    <a:lstStyle/>
                    <a:p>
                      <a:r>
                        <a:rPr lang="en-US" dirty="0">
                          <a:ln>
                            <a:solidFill>
                              <a:sysClr val="windowText" lastClr="000000"/>
                            </a:solidFill>
                          </a:ln>
                        </a:rPr>
                        <a:t>99205</a:t>
                      </a:r>
                    </a:p>
                  </a:txBody>
                  <a:tcPr/>
                </a:tc>
                <a:tc>
                  <a:txBody>
                    <a:bodyPr/>
                    <a:lstStyle/>
                    <a:p>
                      <a:r>
                        <a:rPr lang="en-US" dirty="0">
                          <a:ln>
                            <a:solidFill>
                              <a:sysClr val="windowText" lastClr="000000"/>
                            </a:solidFill>
                          </a:ln>
                        </a:rPr>
                        <a:t>3.17</a:t>
                      </a:r>
                    </a:p>
                  </a:txBody>
                  <a:tcPr/>
                </a:tc>
                <a:tc>
                  <a:txBody>
                    <a:bodyPr/>
                    <a:lstStyle/>
                    <a:p>
                      <a:r>
                        <a:rPr lang="en-US" dirty="0">
                          <a:ln>
                            <a:solidFill>
                              <a:sysClr val="windowText" lastClr="000000"/>
                            </a:solidFill>
                          </a:ln>
                        </a:rPr>
                        <a:t>3.50</a:t>
                      </a:r>
                    </a:p>
                  </a:txBody>
                  <a:tcPr/>
                </a:tc>
                <a:extLst>
                  <a:ext uri="{0D108BD9-81ED-4DB2-BD59-A6C34878D82A}">
                    <a16:rowId xmlns:a16="http://schemas.microsoft.com/office/drawing/2014/main" val="4225392097"/>
                  </a:ext>
                </a:extLst>
              </a:tr>
              <a:tr h="370840">
                <a:tc>
                  <a:txBody>
                    <a:bodyPr/>
                    <a:lstStyle/>
                    <a:p>
                      <a:r>
                        <a:rPr lang="en-US" dirty="0"/>
                        <a:t>99211</a:t>
                      </a:r>
                    </a:p>
                  </a:txBody>
                  <a:tcPr/>
                </a:tc>
                <a:tc>
                  <a:txBody>
                    <a:bodyPr/>
                    <a:lstStyle/>
                    <a:p>
                      <a:r>
                        <a:rPr lang="en-US" dirty="0"/>
                        <a:t>0.18</a:t>
                      </a:r>
                    </a:p>
                  </a:txBody>
                  <a:tcPr/>
                </a:tc>
                <a:tc>
                  <a:txBody>
                    <a:bodyPr/>
                    <a:lstStyle/>
                    <a:p>
                      <a:r>
                        <a:rPr lang="en-US" dirty="0"/>
                        <a:t>0.18</a:t>
                      </a:r>
                    </a:p>
                  </a:txBody>
                  <a:tcPr/>
                </a:tc>
                <a:extLst>
                  <a:ext uri="{0D108BD9-81ED-4DB2-BD59-A6C34878D82A}">
                    <a16:rowId xmlns:a16="http://schemas.microsoft.com/office/drawing/2014/main" val="2968111853"/>
                  </a:ext>
                </a:extLst>
              </a:tr>
              <a:tr h="370840">
                <a:tc>
                  <a:txBody>
                    <a:bodyPr/>
                    <a:lstStyle/>
                    <a:p>
                      <a:r>
                        <a:rPr lang="en-US" dirty="0"/>
                        <a:t>99212</a:t>
                      </a:r>
                    </a:p>
                  </a:txBody>
                  <a:tcPr/>
                </a:tc>
                <a:tc>
                  <a:txBody>
                    <a:bodyPr/>
                    <a:lstStyle/>
                    <a:p>
                      <a:r>
                        <a:rPr lang="en-US" dirty="0"/>
                        <a:t>0.48</a:t>
                      </a:r>
                    </a:p>
                  </a:txBody>
                  <a:tcPr/>
                </a:tc>
                <a:tc>
                  <a:txBody>
                    <a:bodyPr/>
                    <a:lstStyle/>
                    <a:p>
                      <a:r>
                        <a:rPr lang="en-US" dirty="0"/>
                        <a:t>0.70</a:t>
                      </a:r>
                    </a:p>
                  </a:txBody>
                  <a:tcPr/>
                </a:tc>
                <a:extLst>
                  <a:ext uri="{0D108BD9-81ED-4DB2-BD59-A6C34878D82A}">
                    <a16:rowId xmlns:a16="http://schemas.microsoft.com/office/drawing/2014/main" val="3919246544"/>
                  </a:ext>
                </a:extLst>
              </a:tr>
              <a:tr h="370840">
                <a:tc>
                  <a:txBody>
                    <a:bodyPr/>
                    <a:lstStyle/>
                    <a:p>
                      <a:r>
                        <a:rPr lang="en-US" dirty="0"/>
                        <a:t>99213</a:t>
                      </a:r>
                    </a:p>
                  </a:txBody>
                  <a:tcPr/>
                </a:tc>
                <a:tc>
                  <a:txBody>
                    <a:bodyPr/>
                    <a:lstStyle/>
                    <a:p>
                      <a:r>
                        <a:rPr lang="en-US" dirty="0"/>
                        <a:t>0.97</a:t>
                      </a:r>
                    </a:p>
                  </a:txBody>
                  <a:tcPr/>
                </a:tc>
                <a:tc>
                  <a:txBody>
                    <a:bodyPr/>
                    <a:lstStyle/>
                    <a:p>
                      <a:r>
                        <a:rPr lang="en-US" dirty="0"/>
                        <a:t>1.30</a:t>
                      </a:r>
                    </a:p>
                  </a:txBody>
                  <a:tcPr/>
                </a:tc>
                <a:extLst>
                  <a:ext uri="{0D108BD9-81ED-4DB2-BD59-A6C34878D82A}">
                    <a16:rowId xmlns:a16="http://schemas.microsoft.com/office/drawing/2014/main" val="2670793423"/>
                  </a:ext>
                </a:extLst>
              </a:tr>
              <a:tr h="370840">
                <a:tc>
                  <a:txBody>
                    <a:bodyPr/>
                    <a:lstStyle/>
                    <a:p>
                      <a:r>
                        <a:rPr lang="en-US" dirty="0"/>
                        <a:t>99214</a:t>
                      </a:r>
                    </a:p>
                  </a:txBody>
                  <a:tcPr/>
                </a:tc>
                <a:tc>
                  <a:txBody>
                    <a:bodyPr/>
                    <a:lstStyle/>
                    <a:p>
                      <a:r>
                        <a:rPr lang="en-US" dirty="0"/>
                        <a:t>1.50</a:t>
                      </a:r>
                    </a:p>
                  </a:txBody>
                  <a:tcPr/>
                </a:tc>
                <a:tc>
                  <a:txBody>
                    <a:bodyPr/>
                    <a:lstStyle/>
                    <a:p>
                      <a:r>
                        <a:rPr lang="en-US" dirty="0"/>
                        <a:t>1.92</a:t>
                      </a:r>
                    </a:p>
                  </a:txBody>
                  <a:tcPr/>
                </a:tc>
                <a:extLst>
                  <a:ext uri="{0D108BD9-81ED-4DB2-BD59-A6C34878D82A}">
                    <a16:rowId xmlns:a16="http://schemas.microsoft.com/office/drawing/2014/main" val="1657331345"/>
                  </a:ext>
                </a:extLst>
              </a:tr>
              <a:tr h="370840">
                <a:tc>
                  <a:txBody>
                    <a:bodyPr/>
                    <a:lstStyle/>
                    <a:p>
                      <a:r>
                        <a:rPr lang="en-US" dirty="0"/>
                        <a:t>99215</a:t>
                      </a:r>
                    </a:p>
                  </a:txBody>
                  <a:tcPr/>
                </a:tc>
                <a:tc>
                  <a:txBody>
                    <a:bodyPr/>
                    <a:lstStyle/>
                    <a:p>
                      <a:r>
                        <a:rPr lang="en-US" dirty="0"/>
                        <a:t>2.11</a:t>
                      </a:r>
                    </a:p>
                  </a:txBody>
                  <a:tcPr/>
                </a:tc>
                <a:tc>
                  <a:txBody>
                    <a:bodyPr/>
                    <a:lstStyle/>
                    <a:p>
                      <a:r>
                        <a:rPr lang="en-US" dirty="0"/>
                        <a:t>2.80</a:t>
                      </a:r>
                    </a:p>
                  </a:txBody>
                  <a:tcPr/>
                </a:tc>
                <a:extLst>
                  <a:ext uri="{0D108BD9-81ED-4DB2-BD59-A6C34878D82A}">
                    <a16:rowId xmlns:a16="http://schemas.microsoft.com/office/drawing/2014/main" val="1522536534"/>
                  </a:ext>
                </a:extLst>
              </a:tr>
              <a:tr h="370840">
                <a:tc>
                  <a:txBody>
                    <a:bodyPr/>
                    <a:lstStyle/>
                    <a:p>
                      <a:r>
                        <a:rPr lang="en-US" dirty="0"/>
                        <a:t>99XXX</a:t>
                      </a:r>
                    </a:p>
                  </a:txBody>
                  <a:tcPr/>
                </a:tc>
                <a:tc>
                  <a:txBody>
                    <a:bodyPr/>
                    <a:lstStyle/>
                    <a:p>
                      <a:endParaRPr lang="en-US" dirty="0"/>
                    </a:p>
                  </a:txBody>
                  <a:tcPr/>
                </a:tc>
                <a:tc>
                  <a:txBody>
                    <a:bodyPr/>
                    <a:lstStyle/>
                    <a:p>
                      <a:r>
                        <a:rPr lang="en-US" dirty="0"/>
                        <a:t>0.61</a:t>
                      </a:r>
                    </a:p>
                  </a:txBody>
                  <a:tcPr/>
                </a:tc>
                <a:extLst>
                  <a:ext uri="{0D108BD9-81ED-4DB2-BD59-A6C34878D82A}">
                    <a16:rowId xmlns:a16="http://schemas.microsoft.com/office/drawing/2014/main" val="2151608564"/>
                  </a:ext>
                </a:extLst>
              </a:tr>
            </a:tbl>
          </a:graphicData>
        </a:graphic>
      </p:graphicFrame>
    </p:spTree>
    <p:extLst>
      <p:ext uri="{BB962C8B-B14F-4D97-AF65-F5344CB8AC3E}">
        <p14:creationId xmlns:p14="http://schemas.microsoft.com/office/powerpoint/2010/main" val="869582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BCC7-6750-43FB-A0D5-CCAB365A0753}"/>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1D4AE093-7557-4392-888B-913CBE194A1C}"/>
              </a:ext>
            </a:extLst>
          </p:cNvPr>
          <p:cNvSpPr>
            <a:spLocks noGrp="1"/>
          </p:cNvSpPr>
          <p:nvPr>
            <p:ph idx="1"/>
          </p:nvPr>
        </p:nvSpPr>
        <p:spPr/>
        <p:txBody>
          <a:bodyPr/>
          <a:lstStyle/>
          <a:p>
            <a:r>
              <a:rPr lang="en-US" dirty="0">
                <a:solidFill>
                  <a:schemeClr val="tx1"/>
                </a:solidFill>
              </a:rPr>
              <a:t>CMS will update RVUs for E&amp;M services when not included in the “global surgery” value of a code</a:t>
            </a:r>
          </a:p>
          <a:p>
            <a:pPr lvl="1"/>
            <a:r>
              <a:rPr lang="en-US" dirty="0">
                <a:solidFill>
                  <a:schemeClr val="tx1"/>
                </a:solidFill>
              </a:rPr>
              <a:t>Post op visits will continue to be “valued” at 2020 RVU, not 2021 RVU</a:t>
            </a:r>
          </a:p>
          <a:p>
            <a:r>
              <a:rPr lang="en-US" dirty="0">
                <a:solidFill>
                  <a:schemeClr val="tx1"/>
                </a:solidFill>
              </a:rPr>
              <a:t>CMS has until November, 2020 to make additional changes to these proposals</a:t>
            </a:r>
          </a:p>
          <a:p>
            <a:r>
              <a:rPr lang="en-US" dirty="0">
                <a:solidFill>
                  <a:schemeClr val="tx1"/>
                </a:solidFill>
              </a:rPr>
              <a:t>Proposed Conversion Factor $32.26 (current $36.09)</a:t>
            </a:r>
          </a:p>
          <a:p>
            <a:r>
              <a:rPr lang="en-US" dirty="0">
                <a:solidFill>
                  <a:schemeClr val="tx1"/>
                </a:solidFill>
              </a:rPr>
              <a:t>Surgical Care Coalition</a:t>
            </a:r>
          </a:p>
          <a:p>
            <a:endParaRPr lang="en-US" dirty="0"/>
          </a:p>
        </p:txBody>
      </p:sp>
    </p:spTree>
    <p:extLst>
      <p:ext uri="{BB962C8B-B14F-4D97-AF65-F5344CB8AC3E}">
        <p14:creationId xmlns:p14="http://schemas.microsoft.com/office/powerpoint/2010/main" val="1560517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45551-0546-4692-AB20-2133F1F9B217}"/>
              </a:ext>
            </a:extLst>
          </p:cNvPr>
          <p:cNvSpPr>
            <a:spLocks noGrp="1"/>
          </p:cNvSpPr>
          <p:nvPr>
            <p:ph type="title"/>
          </p:nvPr>
        </p:nvSpPr>
        <p:spPr/>
        <p:txBody>
          <a:bodyPr/>
          <a:lstStyle/>
          <a:p>
            <a:r>
              <a:rPr lang="en-US" dirty="0"/>
              <a:t>Things to Do Now</a:t>
            </a:r>
          </a:p>
        </p:txBody>
      </p:sp>
      <p:sp>
        <p:nvSpPr>
          <p:cNvPr id="3" name="Content Placeholder 2">
            <a:extLst>
              <a:ext uri="{FF2B5EF4-FFF2-40B4-BE49-F238E27FC236}">
                <a16:creationId xmlns:a16="http://schemas.microsoft.com/office/drawing/2014/main" id="{4EC5D245-414A-4626-91FB-189EEFB5D8DC}"/>
              </a:ext>
            </a:extLst>
          </p:cNvPr>
          <p:cNvSpPr>
            <a:spLocks noGrp="1"/>
          </p:cNvSpPr>
          <p:nvPr>
            <p:ph idx="1"/>
          </p:nvPr>
        </p:nvSpPr>
        <p:spPr/>
        <p:txBody>
          <a:bodyPr/>
          <a:lstStyle/>
          <a:p>
            <a:r>
              <a:rPr lang="en-US" dirty="0">
                <a:solidFill>
                  <a:schemeClr val="tx1"/>
                </a:solidFill>
              </a:rPr>
              <a:t>Talk to EMR vendors about new rules</a:t>
            </a:r>
          </a:p>
          <a:p>
            <a:pPr lvl="1"/>
            <a:r>
              <a:rPr lang="en-US" dirty="0">
                <a:solidFill>
                  <a:schemeClr val="tx1"/>
                </a:solidFill>
              </a:rPr>
              <a:t>What upgrades are necessary?</a:t>
            </a:r>
          </a:p>
          <a:p>
            <a:r>
              <a:rPr lang="en-US" dirty="0">
                <a:solidFill>
                  <a:schemeClr val="tx1"/>
                </a:solidFill>
              </a:rPr>
              <a:t>Review contracts with commercial payers</a:t>
            </a:r>
          </a:p>
          <a:p>
            <a:pPr lvl="1"/>
            <a:r>
              <a:rPr lang="en-US" dirty="0">
                <a:solidFill>
                  <a:schemeClr val="tx1"/>
                </a:solidFill>
              </a:rPr>
              <a:t>What is their expectation for billing based on time?</a:t>
            </a:r>
          </a:p>
          <a:p>
            <a:pPr lvl="1"/>
            <a:r>
              <a:rPr lang="en-US" dirty="0">
                <a:solidFill>
                  <a:schemeClr val="tx1"/>
                </a:solidFill>
              </a:rPr>
              <a:t>Will they accept the new “prolonged service” code?</a:t>
            </a:r>
          </a:p>
          <a:p>
            <a:r>
              <a:rPr lang="en-US" dirty="0">
                <a:solidFill>
                  <a:schemeClr val="tx1"/>
                </a:solidFill>
              </a:rPr>
              <a:t>Review MDM versus Time-based coding</a:t>
            </a:r>
          </a:p>
          <a:p>
            <a:pPr lvl="1"/>
            <a:r>
              <a:rPr lang="en-US" dirty="0">
                <a:solidFill>
                  <a:schemeClr val="tx1"/>
                </a:solidFill>
              </a:rPr>
              <a:t>AMA/CMS expect most visits will be billed based on MDM</a:t>
            </a:r>
          </a:p>
        </p:txBody>
      </p:sp>
    </p:spTree>
    <p:extLst>
      <p:ext uri="{BB962C8B-B14F-4D97-AF65-F5344CB8AC3E}">
        <p14:creationId xmlns:p14="http://schemas.microsoft.com/office/powerpoint/2010/main" val="2409665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43704-CFE9-472D-AFCC-54B653DC7FA8}"/>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65760967-1694-4191-9711-A45B07EA4101}"/>
              </a:ext>
            </a:extLst>
          </p:cNvPr>
          <p:cNvSpPr>
            <a:spLocks noGrp="1"/>
          </p:cNvSpPr>
          <p:nvPr>
            <p:ph idx="1"/>
          </p:nvPr>
        </p:nvSpPr>
        <p:spPr/>
        <p:txBody>
          <a:bodyPr/>
          <a:lstStyle/>
          <a:p>
            <a:pPr marL="0" indent="0" algn="ctr">
              <a:buNone/>
            </a:pPr>
            <a:endParaRPr lang="en-US" sz="6600" dirty="0"/>
          </a:p>
          <a:p>
            <a:pPr marL="0" indent="0" algn="ctr">
              <a:buNone/>
            </a:pPr>
            <a:r>
              <a:rPr lang="en-US" sz="6600" dirty="0"/>
              <a:t>Questions?</a:t>
            </a:r>
          </a:p>
        </p:txBody>
      </p:sp>
    </p:spTree>
    <p:extLst>
      <p:ext uri="{BB962C8B-B14F-4D97-AF65-F5344CB8AC3E}">
        <p14:creationId xmlns:p14="http://schemas.microsoft.com/office/powerpoint/2010/main" val="3377516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754A3-70D9-4772-A87E-EF8592404D0E}"/>
              </a:ext>
            </a:extLst>
          </p:cNvPr>
          <p:cNvSpPr>
            <a:spLocks noGrp="1"/>
          </p:cNvSpPr>
          <p:nvPr>
            <p:ph type="title"/>
          </p:nvPr>
        </p:nvSpPr>
        <p:spPr>
          <a:xfrm>
            <a:off x="549275" y="1250576"/>
            <a:ext cx="8056563" cy="1680883"/>
          </a:xfrm>
        </p:spPr>
        <p:txBody>
          <a:bodyPr/>
          <a:lstStyle/>
          <a:p>
            <a:r>
              <a:rPr lang="en-US" dirty="0"/>
              <a:t>Breast Reconstruction Coding Updates</a:t>
            </a:r>
          </a:p>
        </p:txBody>
      </p:sp>
      <p:sp>
        <p:nvSpPr>
          <p:cNvPr id="3" name="Text Placeholder 2">
            <a:extLst>
              <a:ext uri="{FF2B5EF4-FFF2-40B4-BE49-F238E27FC236}">
                <a16:creationId xmlns:a16="http://schemas.microsoft.com/office/drawing/2014/main" id="{10A717AA-9F9A-45E7-BB1F-83A6AA981EBB}"/>
              </a:ext>
            </a:extLst>
          </p:cNvPr>
          <p:cNvSpPr>
            <a:spLocks noGrp="1"/>
          </p:cNvSpPr>
          <p:nvPr>
            <p:ph type="body" idx="1"/>
          </p:nvPr>
        </p:nvSpPr>
        <p:spPr/>
        <p:txBody>
          <a:bodyPr>
            <a:normAutofit/>
          </a:bodyPr>
          <a:lstStyle/>
          <a:p>
            <a:r>
              <a:rPr lang="en-US" sz="3200" b="1" dirty="0">
                <a:solidFill>
                  <a:srgbClr val="FF0000"/>
                </a:solidFill>
              </a:rPr>
              <a:t>Effective January 1, 2021</a:t>
            </a:r>
          </a:p>
        </p:txBody>
      </p:sp>
    </p:spTree>
    <p:extLst>
      <p:ext uri="{BB962C8B-B14F-4D97-AF65-F5344CB8AC3E}">
        <p14:creationId xmlns:p14="http://schemas.microsoft.com/office/powerpoint/2010/main" val="1074423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29A03F-3967-4FEA-AC3B-B1786A25C8BA}"/>
              </a:ext>
            </a:extLst>
          </p:cNvPr>
          <p:cNvSpPr>
            <a:spLocks noGrp="1"/>
          </p:cNvSpPr>
          <p:nvPr>
            <p:ph type="title"/>
          </p:nvPr>
        </p:nvSpPr>
        <p:spPr/>
        <p:txBody>
          <a:bodyPr/>
          <a:lstStyle/>
          <a:p>
            <a:r>
              <a:rPr lang="en-US" dirty="0"/>
              <a:t>History</a:t>
            </a:r>
          </a:p>
        </p:txBody>
      </p:sp>
      <p:sp>
        <p:nvSpPr>
          <p:cNvPr id="5" name="Content Placeholder 4">
            <a:extLst>
              <a:ext uri="{FF2B5EF4-FFF2-40B4-BE49-F238E27FC236}">
                <a16:creationId xmlns:a16="http://schemas.microsoft.com/office/drawing/2014/main" id="{00E7021E-C1A6-470D-8551-0420517DC688}"/>
              </a:ext>
            </a:extLst>
          </p:cNvPr>
          <p:cNvSpPr>
            <a:spLocks noGrp="1"/>
          </p:cNvSpPr>
          <p:nvPr>
            <p:ph idx="1"/>
          </p:nvPr>
        </p:nvSpPr>
        <p:spPr/>
        <p:txBody>
          <a:bodyPr/>
          <a:lstStyle/>
          <a:p>
            <a:r>
              <a:rPr lang="en-US" dirty="0"/>
              <a:t>AMA/CPT Panel Request/Expectations</a:t>
            </a:r>
          </a:p>
          <a:p>
            <a:pPr lvl="1"/>
            <a:r>
              <a:rPr lang="en-US" sz="2000" dirty="0"/>
              <a:t>Create introductory language for this section of CPT book</a:t>
            </a:r>
          </a:p>
          <a:p>
            <a:pPr lvl="1"/>
            <a:r>
              <a:rPr lang="en-US" sz="2000" dirty="0"/>
              <a:t>Editing of short descriptors</a:t>
            </a:r>
          </a:p>
          <a:p>
            <a:pPr lvl="1"/>
            <a:r>
              <a:rPr lang="en-US" sz="2000" dirty="0"/>
              <a:t>Removal of ambiguous codes/confusing language</a:t>
            </a:r>
          </a:p>
          <a:p>
            <a:r>
              <a:rPr lang="en-US" sz="2200" dirty="0"/>
              <a:t>Non-breast TE code 11960 also pulled into the mix (and ultimately found to being used for carpal tunnel </a:t>
            </a:r>
            <a:r>
              <a:rPr lang="en-US" sz="2200" dirty="0" err="1"/>
              <a:t>balloonplasty</a:t>
            </a:r>
            <a:r>
              <a:rPr lang="en-US" sz="2200" dirty="0"/>
              <a:t> )</a:t>
            </a:r>
          </a:p>
          <a:p>
            <a:r>
              <a:rPr lang="en-US" sz="2200" dirty="0"/>
              <a:t>After multiple RUC meetings and letters, ASPS was required to survey 14 of the codes with presentation at the January 2020 RUC meeting</a:t>
            </a:r>
          </a:p>
        </p:txBody>
      </p:sp>
    </p:spTree>
    <p:extLst>
      <p:ext uri="{BB962C8B-B14F-4D97-AF65-F5344CB8AC3E}">
        <p14:creationId xmlns:p14="http://schemas.microsoft.com/office/powerpoint/2010/main" val="1483260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Change</a:t>
            </a:r>
          </a:p>
        </p:txBody>
      </p:sp>
      <p:sp>
        <p:nvSpPr>
          <p:cNvPr id="3" name="Content Placeholder 2"/>
          <p:cNvSpPr>
            <a:spLocks noGrp="1"/>
          </p:cNvSpPr>
          <p:nvPr>
            <p:ph idx="1"/>
          </p:nvPr>
        </p:nvSpPr>
        <p:spPr/>
        <p:txBody>
          <a:bodyPr/>
          <a:lstStyle/>
          <a:p>
            <a:r>
              <a:rPr lang="en-US" dirty="0"/>
              <a:t>Common language – e.g. breast implant instead of mammary implant</a:t>
            </a:r>
          </a:p>
          <a:p>
            <a:r>
              <a:rPr lang="en-US" dirty="0"/>
              <a:t>Introductory language – 14 paragraphs added to CPT book</a:t>
            </a:r>
          </a:p>
          <a:p>
            <a:r>
              <a:rPr lang="en-US" dirty="0"/>
              <a:t>Long descriptors and parentheticals</a:t>
            </a:r>
          </a:p>
          <a:p>
            <a:r>
              <a:rPr lang="en-US" dirty="0"/>
              <a:t>No new codes created</a:t>
            </a:r>
          </a:p>
          <a:p>
            <a:endParaRPr lang="en-US" dirty="0"/>
          </a:p>
        </p:txBody>
      </p:sp>
    </p:spTree>
    <p:extLst>
      <p:ext uri="{BB962C8B-B14F-4D97-AF65-F5344CB8AC3E}">
        <p14:creationId xmlns:p14="http://schemas.microsoft.com/office/powerpoint/2010/main" val="1042896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Today’s Presentation</a:t>
            </a:r>
          </a:p>
        </p:txBody>
      </p:sp>
      <p:sp>
        <p:nvSpPr>
          <p:cNvPr id="3" name="Content Placeholder 2"/>
          <p:cNvSpPr>
            <a:spLocks noGrp="1"/>
          </p:cNvSpPr>
          <p:nvPr>
            <p:ph idx="1"/>
          </p:nvPr>
        </p:nvSpPr>
        <p:spPr/>
        <p:txBody>
          <a:bodyPr/>
          <a:lstStyle/>
          <a:p>
            <a:r>
              <a:rPr lang="en-US" dirty="0"/>
              <a:t>Only covering basics of changes</a:t>
            </a:r>
          </a:p>
          <a:p>
            <a:r>
              <a:rPr lang="en-US" dirty="0"/>
              <a:t>Medicare reimbursement including work RVU and practice expense RVU still pending – final rule released in late November</a:t>
            </a:r>
          </a:p>
          <a:p>
            <a:r>
              <a:rPr lang="en-US" dirty="0"/>
              <a:t>Unknown how non-Medicare insurers will interpret or value codes</a:t>
            </a:r>
          </a:p>
        </p:txBody>
      </p:sp>
    </p:spTree>
    <p:extLst>
      <p:ext uri="{BB962C8B-B14F-4D97-AF65-F5344CB8AC3E}">
        <p14:creationId xmlns:p14="http://schemas.microsoft.com/office/powerpoint/2010/main" val="4080666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2519"/>
            <a:ext cx="8042275" cy="927848"/>
          </a:xfrm>
        </p:spPr>
        <p:txBody>
          <a:bodyPr/>
          <a:lstStyle/>
          <a:p>
            <a:r>
              <a:rPr lang="en-US" sz="2400" b="1" dirty="0"/>
              <a:t>11960 (Insertion of TE, non breast) </a:t>
            </a:r>
          </a:p>
        </p:txBody>
      </p:sp>
      <p:graphicFrame>
        <p:nvGraphicFramePr>
          <p:cNvPr id="4" name="Content Placeholder 3">
            <a:extLst>
              <a:ext uri="{FF2B5EF4-FFF2-40B4-BE49-F238E27FC236}">
                <a16:creationId xmlns:a16="http://schemas.microsoft.com/office/drawing/2014/main" id="{5C33A9BE-D3A4-423F-AC2F-B6F820F6EA31}"/>
              </a:ext>
            </a:extLst>
          </p:cNvPr>
          <p:cNvGraphicFramePr>
            <a:graphicFrameLocks noGrp="1"/>
          </p:cNvGraphicFramePr>
          <p:nvPr>
            <p:ph idx="1"/>
            <p:extLst>
              <p:ext uri="{D42A27DB-BD31-4B8C-83A1-F6EECF244321}">
                <p14:modId xmlns:p14="http://schemas.microsoft.com/office/powerpoint/2010/main" val="3141736827"/>
              </p:ext>
            </p:extLst>
          </p:nvPr>
        </p:nvGraphicFramePr>
        <p:xfrm>
          <a:off x="416857" y="1386180"/>
          <a:ext cx="8317240" cy="3005742"/>
        </p:xfrm>
        <a:graphic>
          <a:graphicData uri="http://schemas.openxmlformats.org/drawingml/2006/table">
            <a:tbl>
              <a:tblPr firstRow="1" firstCol="1" bandRow="1">
                <a:tableStyleId>{5C22544A-7EE6-4342-B048-85BDC9FD1C3A}</a:tableStyleId>
              </a:tblPr>
              <a:tblGrid>
                <a:gridCol w="4307808">
                  <a:extLst>
                    <a:ext uri="{9D8B030D-6E8A-4147-A177-3AD203B41FA5}">
                      <a16:colId xmlns:a16="http://schemas.microsoft.com/office/drawing/2014/main" val="3434817607"/>
                    </a:ext>
                  </a:extLst>
                </a:gridCol>
                <a:gridCol w="4009432">
                  <a:extLst>
                    <a:ext uri="{9D8B030D-6E8A-4147-A177-3AD203B41FA5}">
                      <a16:colId xmlns:a16="http://schemas.microsoft.com/office/drawing/2014/main" val="2919534161"/>
                    </a:ext>
                  </a:extLst>
                </a:gridCol>
              </a:tblGrid>
              <a:tr h="271686">
                <a:tc>
                  <a:txBody>
                    <a:bodyPr/>
                    <a:lstStyle/>
                    <a:p>
                      <a:pPr marL="0" marR="0" algn="ctr">
                        <a:lnSpc>
                          <a:spcPct val="115000"/>
                        </a:lnSpc>
                        <a:spcBef>
                          <a:spcPts val="0"/>
                        </a:spcBef>
                        <a:spcAft>
                          <a:spcPts val="0"/>
                        </a:spcAft>
                      </a:pPr>
                      <a:r>
                        <a:rPr lang="en-US" sz="1200" dirty="0">
                          <a:effectLst/>
                        </a:rPr>
                        <a:t>Previous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gn="ctr">
                        <a:lnSpc>
                          <a:spcPct val="115000"/>
                        </a:lnSpc>
                        <a:spcBef>
                          <a:spcPts val="0"/>
                        </a:spcBef>
                        <a:spcAft>
                          <a:spcPts val="0"/>
                        </a:spcAft>
                      </a:pPr>
                      <a:r>
                        <a:rPr lang="en-US" sz="1200" dirty="0">
                          <a:effectLst/>
                        </a:rPr>
                        <a:t>2021 NEW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873687228"/>
                  </a:ext>
                </a:extLst>
              </a:tr>
              <a:tr h="184992">
                <a:tc>
                  <a:txBody>
                    <a:bodyPr/>
                    <a:lstStyle/>
                    <a:p>
                      <a:pPr marL="0" marR="0" algn="ctr">
                        <a:lnSpc>
                          <a:spcPct val="115000"/>
                        </a:lnSpc>
                        <a:spcBef>
                          <a:spcPts val="0"/>
                        </a:spcBef>
                        <a:spcAft>
                          <a:spcPts val="0"/>
                        </a:spcAft>
                      </a:pPr>
                      <a:r>
                        <a:rPr lang="en-US" sz="1200">
                          <a:effectLst/>
                        </a:rPr>
                        <a:t>Descriptor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200">
                          <a:effectLst/>
                        </a:rPr>
                        <a:t>Descriptor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765294638"/>
                  </a:ext>
                </a:extLst>
              </a:tr>
              <a:tr h="1818776">
                <a:tc>
                  <a:txBody>
                    <a:bodyPr/>
                    <a:lstStyle/>
                    <a:p>
                      <a:pPr marL="0" marR="0">
                        <a:lnSpc>
                          <a:spcPct val="115000"/>
                        </a:lnSpc>
                        <a:spcBef>
                          <a:spcPts val="0"/>
                        </a:spcBef>
                        <a:spcAft>
                          <a:spcPts val="0"/>
                        </a:spcAft>
                      </a:pPr>
                      <a:r>
                        <a:rPr lang="en-US" sz="1600" dirty="0">
                          <a:effectLst/>
                        </a:rPr>
                        <a:t>Insertion of tissue expander(s) for other than breast, including subsequent expansion</a:t>
                      </a:r>
                    </a:p>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(For breast reconstruction with tissue expander(s), use 19357)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600" dirty="0">
                          <a:effectLst/>
                        </a:rPr>
                        <a:t>Insertion of tissue expander(s) for other than breast, including subsequent expansion</a:t>
                      </a:r>
                    </a:p>
                    <a:p>
                      <a:pPr marL="0" marR="0">
                        <a:lnSpc>
                          <a:spcPct val="115000"/>
                        </a:lnSpc>
                        <a:spcBef>
                          <a:spcPts val="0"/>
                        </a:spcBef>
                        <a:spcAft>
                          <a:spcPts val="0"/>
                        </a:spcAft>
                        <a:tabLst>
                          <a:tab pos="1623060" algn="l"/>
                        </a:tabLst>
                      </a:pPr>
                      <a:r>
                        <a:rPr lang="en-US" sz="1600" dirty="0">
                          <a:effectLst/>
                        </a:rPr>
                        <a:t> </a:t>
                      </a:r>
                    </a:p>
                    <a:p>
                      <a:pPr marL="0" marR="0">
                        <a:lnSpc>
                          <a:spcPct val="115000"/>
                        </a:lnSpc>
                        <a:spcBef>
                          <a:spcPts val="0"/>
                        </a:spcBef>
                        <a:spcAft>
                          <a:spcPts val="0"/>
                        </a:spcAft>
                        <a:tabLst>
                          <a:tab pos="1623060" algn="l"/>
                        </a:tabLst>
                      </a:pPr>
                      <a:r>
                        <a:rPr lang="en-US" sz="1600" dirty="0">
                          <a:effectLst/>
                        </a:rPr>
                        <a:t>(Do not report 11960 in conjunction with 11971, 13160, 29848, 64702-64726)</a:t>
                      </a:r>
                    </a:p>
                    <a:p>
                      <a:pPr marL="0" marR="0">
                        <a:lnSpc>
                          <a:spcPct val="115000"/>
                        </a:lnSpc>
                        <a:spcBef>
                          <a:spcPts val="0"/>
                        </a:spcBef>
                        <a:spcAft>
                          <a:spcPts val="0"/>
                        </a:spcAft>
                        <a:tabLst>
                          <a:tab pos="1623060" algn="l"/>
                        </a:tabLst>
                      </a:pPr>
                      <a:r>
                        <a:rPr lang="en-US" sz="1600" dirty="0">
                          <a:effectLst/>
                        </a:rPr>
                        <a:t> </a:t>
                      </a:r>
                    </a:p>
                    <a:p>
                      <a:pPr marL="0" marR="0">
                        <a:lnSpc>
                          <a:spcPct val="115000"/>
                        </a:lnSpc>
                        <a:spcBef>
                          <a:spcPts val="0"/>
                        </a:spcBef>
                        <a:spcAft>
                          <a:spcPts val="0"/>
                        </a:spcAft>
                        <a:tabLst>
                          <a:tab pos="1623060" algn="l"/>
                        </a:tabLst>
                      </a:pPr>
                      <a:r>
                        <a:rPr lang="en-US" sz="1600" dirty="0">
                          <a:effectLst/>
                        </a:rPr>
                        <a:t>(For insertion of tissue expander(s) in breast reconstruction, use 19357)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8002124"/>
                  </a:ext>
                </a:extLst>
              </a:tr>
            </a:tbl>
          </a:graphicData>
        </a:graphic>
      </p:graphicFrame>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416859" y="4706570"/>
            <a:ext cx="8522189" cy="646331"/>
          </a:xfrm>
          <a:prstGeom prst="rect">
            <a:avLst/>
          </a:prstGeom>
          <a:noFill/>
        </p:spPr>
        <p:txBody>
          <a:bodyPr wrap="square" rtlCol="0">
            <a:spAutoFit/>
          </a:bodyPr>
          <a:lstStyle/>
          <a:p>
            <a:r>
              <a:rPr lang="en-US" dirty="0"/>
              <a:t>Key points: Exclusion for secondary closure and balloon CTR procedures</a:t>
            </a:r>
          </a:p>
          <a:p>
            <a:r>
              <a:rPr lang="en-US" dirty="0"/>
              <a:t> 		    Expected increase in </a:t>
            </a:r>
            <a:r>
              <a:rPr lang="en-US" dirty="0" err="1"/>
              <a:t>wRVU</a:t>
            </a:r>
            <a:r>
              <a:rPr lang="en-US" dirty="0"/>
              <a:t> attribution (current </a:t>
            </a:r>
            <a:r>
              <a:rPr lang="en-US" dirty="0" err="1"/>
              <a:t>wRVU</a:t>
            </a:r>
            <a:r>
              <a:rPr lang="en-US" dirty="0"/>
              <a:t> -11.49)</a:t>
            </a:r>
          </a:p>
        </p:txBody>
      </p:sp>
    </p:spTree>
    <p:extLst>
      <p:ext uri="{BB962C8B-B14F-4D97-AF65-F5344CB8AC3E}">
        <p14:creationId xmlns:p14="http://schemas.microsoft.com/office/powerpoint/2010/main" val="2937760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309317" y="4023939"/>
            <a:ext cx="8522189" cy="1200329"/>
          </a:xfrm>
          <a:prstGeom prst="rect">
            <a:avLst/>
          </a:prstGeom>
          <a:noFill/>
        </p:spPr>
        <p:txBody>
          <a:bodyPr wrap="square" rtlCol="0">
            <a:spAutoFit/>
          </a:bodyPr>
          <a:lstStyle/>
          <a:p>
            <a:r>
              <a:rPr lang="en-US" dirty="0"/>
              <a:t>Key points: 19324 – </a:t>
            </a:r>
            <a:r>
              <a:rPr lang="en-US" dirty="0" err="1"/>
              <a:t>Mammaplasty</a:t>
            </a:r>
            <a:r>
              <a:rPr lang="en-US" dirty="0"/>
              <a:t>, augmentation without prosthetic implant </a:t>
            </a:r>
          </a:p>
          <a:p>
            <a:r>
              <a:rPr lang="en-US" dirty="0"/>
              <a:t>				DELETED</a:t>
            </a:r>
          </a:p>
          <a:p>
            <a:r>
              <a:rPr lang="en-US" dirty="0"/>
              <a:t> 		     Fat grafting reported separately with 15771, 15772</a:t>
            </a:r>
          </a:p>
          <a:p>
            <a:r>
              <a:rPr lang="en-US" dirty="0"/>
              <a:t>	            Possible decrease in </a:t>
            </a:r>
            <a:r>
              <a:rPr lang="en-US" dirty="0" err="1"/>
              <a:t>wRVU</a:t>
            </a:r>
            <a:r>
              <a:rPr lang="en-US" dirty="0"/>
              <a:t> pending CMS final rule (current 8.64)</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19325 Breast Augmentation</a:t>
            </a:r>
          </a:p>
        </p:txBody>
      </p:sp>
      <p:graphicFrame>
        <p:nvGraphicFramePr>
          <p:cNvPr id="9" name="Table 8"/>
          <p:cNvGraphicFramePr>
            <a:graphicFrameLocks noGrp="1"/>
          </p:cNvGraphicFramePr>
          <p:nvPr>
            <p:extLst>
              <p:ext uri="{D42A27DB-BD31-4B8C-83A1-F6EECF244321}">
                <p14:modId xmlns:p14="http://schemas.microsoft.com/office/powerpoint/2010/main" val="2788697384"/>
              </p:ext>
            </p:extLst>
          </p:nvPr>
        </p:nvGraphicFramePr>
        <p:xfrm>
          <a:off x="415270" y="1230310"/>
          <a:ext cx="8416235" cy="2020515"/>
        </p:xfrm>
        <a:graphic>
          <a:graphicData uri="http://schemas.openxmlformats.org/drawingml/2006/table">
            <a:tbl>
              <a:tblPr firstRow="1" firstCol="1" bandRow="1">
                <a:tableStyleId>{5C22544A-7EE6-4342-B048-85BDC9FD1C3A}</a:tableStyleId>
              </a:tblPr>
              <a:tblGrid>
                <a:gridCol w="4582064">
                  <a:extLst>
                    <a:ext uri="{9D8B030D-6E8A-4147-A177-3AD203B41FA5}">
                      <a16:colId xmlns:a16="http://schemas.microsoft.com/office/drawing/2014/main" val="3643878632"/>
                    </a:ext>
                  </a:extLst>
                </a:gridCol>
                <a:gridCol w="3834171">
                  <a:extLst>
                    <a:ext uri="{9D8B030D-6E8A-4147-A177-3AD203B41FA5}">
                      <a16:colId xmlns:a16="http://schemas.microsoft.com/office/drawing/2014/main" val="3958918408"/>
                    </a:ext>
                  </a:extLst>
                </a:gridCol>
              </a:tblGrid>
              <a:tr h="368716">
                <a:tc>
                  <a:txBody>
                    <a:bodyPr/>
                    <a:lstStyle/>
                    <a:p>
                      <a:pPr marL="0" marR="0" algn="ctr">
                        <a:lnSpc>
                          <a:spcPct val="115000"/>
                        </a:lnSpc>
                        <a:spcBef>
                          <a:spcPts val="0"/>
                        </a:spcBef>
                        <a:spcAft>
                          <a:spcPts val="0"/>
                        </a:spcAft>
                      </a:pPr>
                      <a:r>
                        <a:rPr lang="en-US" sz="1800" dirty="0">
                          <a:effectLst/>
                          <a:latin typeface="Arial" panose="020B0604020202020204" pitchFamily="34" charset="0"/>
                          <a:cs typeface="Arial" panose="020B0604020202020204" pitchFamily="34" charset="0"/>
                        </a:rPr>
                        <a:t>Previous Information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800" dirty="0">
                          <a:effectLst/>
                          <a:latin typeface="Arial" panose="020B0604020202020204" pitchFamily="34" charset="0"/>
                          <a:cs typeface="Arial" panose="020B0604020202020204" pitchFamily="34" charset="0"/>
                        </a:rPr>
                        <a:t>2021 NEW Information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368716">
                <a:tc>
                  <a:txBody>
                    <a:bodyPr/>
                    <a:lstStyle/>
                    <a:p>
                      <a:pPr marL="0" marR="0" algn="ctr">
                        <a:lnSpc>
                          <a:spcPct val="115000"/>
                        </a:lnSpc>
                        <a:spcBef>
                          <a:spcPts val="0"/>
                        </a:spcBef>
                        <a:spcAft>
                          <a:spcPts val="0"/>
                        </a:spcAft>
                      </a:pPr>
                      <a:r>
                        <a:rPr lang="en-US" sz="1800">
                          <a:effectLst/>
                          <a:latin typeface="Arial" panose="020B0604020202020204" pitchFamily="34" charset="0"/>
                          <a:cs typeface="Arial" panose="020B0604020202020204" pitchFamily="34" charset="0"/>
                        </a:rPr>
                        <a:t>Descriptor</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800">
                          <a:effectLst/>
                          <a:latin typeface="Arial" panose="020B0604020202020204" pitchFamily="34" charset="0"/>
                          <a:cs typeface="Arial" panose="020B0604020202020204" pitchFamily="34" charset="0"/>
                        </a:rPr>
                        <a:t>Descriptor</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283083">
                <a:tc>
                  <a:txBody>
                    <a:bodyPr/>
                    <a:lstStyle/>
                    <a:p>
                      <a:pPr marL="0" marR="0">
                        <a:lnSpc>
                          <a:spcPct val="115000"/>
                        </a:lnSpc>
                        <a:spcBef>
                          <a:spcPts val="0"/>
                        </a:spcBef>
                        <a:spcAft>
                          <a:spcPts val="0"/>
                        </a:spcAft>
                      </a:pPr>
                      <a:r>
                        <a:rPr lang="en-US" sz="1600" dirty="0" err="1">
                          <a:effectLst/>
                          <a:latin typeface="Arial" panose="020B0604020202020204" pitchFamily="34" charset="0"/>
                          <a:cs typeface="Arial" panose="020B0604020202020204" pitchFamily="34" charset="0"/>
                        </a:rPr>
                        <a:t>Mammaplasty</a:t>
                      </a:r>
                      <a:r>
                        <a:rPr lang="en-US" sz="1600" dirty="0">
                          <a:effectLst/>
                          <a:latin typeface="Arial" panose="020B0604020202020204" pitchFamily="34" charset="0"/>
                          <a:cs typeface="Arial" panose="020B0604020202020204" pitchFamily="34" charset="0"/>
                        </a:rPr>
                        <a:t>, augmentation; with prosthetic implant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nSpc>
                          <a:spcPct val="115000"/>
                        </a:lnSpc>
                        <a:spcBef>
                          <a:spcPts val="0"/>
                        </a:spcBef>
                        <a:spcAft>
                          <a:spcPts val="0"/>
                        </a:spcAft>
                        <a:tabLst>
                          <a:tab pos="1623060" algn="l"/>
                        </a:tabLst>
                      </a:pPr>
                      <a:r>
                        <a:rPr lang="en-US" sz="1600" dirty="0">
                          <a:effectLst/>
                          <a:latin typeface="Arial" panose="020B0604020202020204" pitchFamily="34" charset="0"/>
                          <a:cs typeface="Arial" panose="020B0604020202020204" pitchFamily="34" charset="0"/>
                        </a:rPr>
                        <a:t>Breast augmentation with implant</a:t>
                      </a:r>
                    </a:p>
                    <a:p>
                      <a:pPr marL="0" marR="0">
                        <a:lnSpc>
                          <a:spcPct val="115000"/>
                        </a:lnSpc>
                        <a:spcBef>
                          <a:spcPts val="0"/>
                        </a:spcBef>
                        <a:spcAft>
                          <a:spcPts val="0"/>
                        </a:spcAft>
                        <a:tabLst>
                          <a:tab pos="1623060" algn="l"/>
                        </a:tabLst>
                      </a:pPr>
                      <a:r>
                        <a:rPr lang="en-US" sz="1600" dirty="0">
                          <a:effectLst/>
                          <a:latin typeface="Arial" panose="020B0604020202020204" pitchFamily="34" charset="0"/>
                          <a:cs typeface="Arial" panose="020B0604020202020204" pitchFamily="34" charset="0"/>
                        </a:rPr>
                        <a:t> </a:t>
                      </a:r>
                    </a:p>
                    <a:p>
                      <a:pPr marL="0" marR="0">
                        <a:lnSpc>
                          <a:spcPct val="115000"/>
                        </a:lnSpc>
                        <a:spcBef>
                          <a:spcPts val="0"/>
                        </a:spcBef>
                        <a:spcAft>
                          <a:spcPts val="0"/>
                        </a:spcAft>
                        <a:tabLst>
                          <a:tab pos="1623060" algn="l"/>
                        </a:tabLst>
                      </a:pPr>
                      <a:r>
                        <a:rPr lang="en-US" sz="1600" dirty="0">
                          <a:effectLst/>
                          <a:latin typeface="Arial" panose="020B0604020202020204" pitchFamily="34" charset="0"/>
                          <a:cs typeface="Arial" panose="020B0604020202020204" pitchFamily="34" charset="0"/>
                        </a:rPr>
                        <a:t>(For fat grafting performed in conjunction with 19325 see 15771, 15772)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8863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ea typeface="ＭＳ Ｐゴシック" charset="-128"/>
              </a:rPr>
              <a:t>E&amp;M changes</a:t>
            </a:r>
          </a:p>
        </p:txBody>
      </p:sp>
      <p:sp>
        <p:nvSpPr>
          <p:cNvPr id="15363" name="Content Placeholder 2"/>
          <p:cNvSpPr>
            <a:spLocks noGrp="1"/>
          </p:cNvSpPr>
          <p:nvPr>
            <p:ph idx="1"/>
          </p:nvPr>
        </p:nvSpPr>
        <p:spPr/>
        <p:txBody>
          <a:bodyPr/>
          <a:lstStyle/>
          <a:p>
            <a:pPr marL="0" indent="0">
              <a:buNone/>
            </a:pPr>
            <a:r>
              <a:rPr lang="en-US" b="1" u="sng" dirty="0">
                <a:ea typeface="ＭＳ Ｐゴシック" charset="-128"/>
              </a:rPr>
              <a:t>How we got here</a:t>
            </a:r>
          </a:p>
          <a:p>
            <a:r>
              <a:rPr lang="en-US" dirty="0">
                <a:solidFill>
                  <a:schemeClr val="tx1">
                    <a:lumMod val="95000"/>
                    <a:lumOff val="5000"/>
                  </a:schemeClr>
                </a:solidFill>
                <a:ea typeface="ＭＳ Ｐゴシック" charset="-128"/>
              </a:rPr>
              <a:t>2019 Medicare Physician Fee Schedule</a:t>
            </a:r>
          </a:p>
          <a:p>
            <a:pPr lvl="2"/>
            <a:r>
              <a:rPr lang="en-US" dirty="0">
                <a:solidFill>
                  <a:schemeClr val="tx1">
                    <a:lumMod val="95000"/>
                    <a:lumOff val="5000"/>
                  </a:schemeClr>
                </a:solidFill>
                <a:ea typeface="ＭＳ Ｐゴシック" charset="-128"/>
              </a:rPr>
              <a:t>E&amp;M codes “outdated”</a:t>
            </a:r>
          </a:p>
          <a:p>
            <a:pPr lvl="1"/>
            <a:r>
              <a:rPr lang="en-US" dirty="0">
                <a:solidFill>
                  <a:schemeClr val="tx1">
                    <a:lumMod val="95000"/>
                    <a:lumOff val="5000"/>
                  </a:schemeClr>
                </a:solidFill>
                <a:ea typeface="ＭＳ Ｐゴシック" charset="-128"/>
              </a:rPr>
              <a:t>Goal of reducing documentation redundancy</a:t>
            </a:r>
          </a:p>
          <a:p>
            <a:pPr lvl="2"/>
            <a:r>
              <a:rPr lang="en-US" dirty="0">
                <a:solidFill>
                  <a:schemeClr val="tx1">
                    <a:lumMod val="95000"/>
                    <a:lumOff val="5000"/>
                  </a:schemeClr>
                </a:solidFill>
                <a:ea typeface="ＭＳ Ｐゴシック" charset="-128"/>
              </a:rPr>
              <a:t>Eliminate need to re-enter information already recorded by ancillary staff</a:t>
            </a:r>
          </a:p>
          <a:p>
            <a:pPr lvl="2"/>
            <a:r>
              <a:rPr lang="en-US" dirty="0">
                <a:solidFill>
                  <a:schemeClr val="tx1">
                    <a:lumMod val="95000"/>
                    <a:lumOff val="5000"/>
                  </a:schemeClr>
                </a:solidFill>
                <a:ea typeface="ＭＳ Ｐゴシック" charset="-128"/>
              </a:rPr>
              <a:t>Eliminate unnecessary History and Exam elements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93004" y="3958709"/>
            <a:ext cx="8954814" cy="923330"/>
          </a:xfrm>
          <a:prstGeom prst="rect">
            <a:avLst/>
          </a:prstGeom>
          <a:noFill/>
        </p:spPr>
        <p:txBody>
          <a:bodyPr wrap="square" rtlCol="0">
            <a:spAutoFit/>
          </a:bodyPr>
          <a:lstStyle/>
          <a:p>
            <a:r>
              <a:rPr lang="en-US" dirty="0"/>
              <a:t>Key points: No significant changes in descriptors</a:t>
            </a:r>
          </a:p>
          <a:p>
            <a:r>
              <a:rPr lang="en-US" dirty="0"/>
              <a:t>	            No expected change in </a:t>
            </a:r>
            <a:r>
              <a:rPr lang="en-US" dirty="0" err="1"/>
              <a:t>wRVU</a:t>
            </a:r>
            <a:r>
              <a:rPr lang="en-US" dirty="0"/>
              <a:t> attribution (11.09/16.03)</a:t>
            </a:r>
          </a:p>
          <a:p>
            <a:r>
              <a:rPr lang="en-US" dirty="0"/>
              <a:t>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19316/19318 – </a:t>
            </a:r>
            <a:r>
              <a:rPr lang="en-US" sz="2400" b="1" dirty="0" err="1"/>
              <a:t>Mastopexy</a:t>
            </a:r>
            <a:r>
              <a:rPr lang="en-US" sz="2400" b="1" dirty="0"/>
              <a:t>/Reduction</a:t>
            </a:r>
          </a:p>
        </p:txBody>
      </p:sp>
      <p:graphicFrame>
        <p:nvGraphicFramePr>
          <p:cNvPr id="9" name="Table 8"/>
          <p:cNvGraphicFramePr>
            <a:graphicFrameLocks noGrp="1"/>
          </p:cNvGraphicFramePr>
          <p:nvPr>
            <p:extLst>
              <p:ext uri="{D42A27DB-BD31-4B8C-83A1-F6EECF244321}">
                <p14:modId xmlns:p14="http://schemas.microsoft.com/office/powerpoint/2010/main" val="2158150989"/>
              </p:ext>
            </p:extLst>
          </p:nvPr>
        </p:nvGraphicFramePr>
        <p:xfrm>
          <a:off x="482272" y="1323525"/>
          <a:ext cx="8176279" cy="2168202"/>
        </p:xfrm>
        <a:graphic>
          <a:graphicData uri="http://schemas.openxmlformats.org/drawingml/2006/table">
            <a:tbl>
              <a:tblPr firstRow="1" firstCol="1" bandRow="1">
                <a:tableStyleId>{5C22544A-7EE6-4342-B048-85BDC9FD1C3A}</a:tableStyleId>
              </a:tblPr>
              <a:tblGrid>
                <a:gridCol w="3053143">
                  <a:extLst>
                    <a:ext uri="{9D8B030D-6E8A-4147-A177-3AD203B41FA5}">
                      <a16:colId xmlns:a16="http://schemas.microsoft.com/office/drawing/2014/main" val="3643878632"/>
                    </a:ext>
                  </a:extLst>
                </a:gridCol>
                <a:gridCol w="5123136">
                  <a:extLst>
                    <a:ext uri="{9D8B030D-6E8A-4147-A177-3AD203B41FA5}">
                      <a16:colId xmlns:a16="http://schemas.microsoft.com/office/drawing/2014/main" val="3958918408"/>
                    </a:ext>
                  </a:extLst>
                </a:gridCol>
              </a:tblGrid>
              <a:tr h="162762">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162762">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838737">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19316 –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Mastopexy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600" dirty="0" err="1">
                          <a:effectLst/>
                          <a:latin typeface="Calibri" panose="020F0502020204030204" pitchFamily="34" charset="0"/>
                          <a:ea typeface="Calibri" panose="020F0502020204030204" pitchFamily="34" charset="0"/>
                          <a:cs typeface="Times New Roman" panose="02020603050405020304" pitchFamily="18" charset="0"/>
                        </a:rPr>
                        <a:t>Mastopexy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r h="838737">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19318 – Reduction</a:t>
                      </a: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 mammoplasty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Breast reduction</a:t>
                      </a:r>
                    </a:p>
                  </a:txBody>
                  <a:tcPr marL="65120" marR="65120" marT="0" marB="0"/>
                </a:tc>
                <a:extLst>
                  <a:ext uri="{0D108BD9-81ED-4DB2-BD59-A6C34878D82A}">
                    <a16:rowId xmlns:a16="http://schemas.microsoft.com/office/drawing/2014/main" val="3463794532"/>
                  </a:ext>
                </a:extLst>
              </a:tr>
            </a:tbl>
          </a:graphicData>
        </a:graphic>
      </p:graphicFrame>
    </p:spTree>
    <p:extLst>
      <p:ext uri="{BB962C8B-B14F-4D97-AF65-F5344CB8AC3E}">
        <p14:creationId xmlns:p14="http://schemas.microsoft.com/office/powerpoint/2010/main" val="412813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69361" y="4273872"/>
            <a:ext cx="8522189" cy="1754326"/>
          </a:xfrm>
          <a:prstGeom prst="rect">
            <a:avLst/>
          </a:prstGeom>
          <a:noFill/>
        </p:spPr>
        <p:txBody>
          <a:bodyPr wrap="square" rtlCol="0">
            <a:spAutoFit/>
          </a:bodyPr>
          <a:lstStyle/>
          <a:p>
            <a:r>
              <a:rPr lang="en-US" dirty="0"/>
              <a:t>Key points: Timing is relative to mastectomy</a:t>
            </a:r>
          </a:p>
          <a:p>
            <a:r>
              <a:rPr lang="en-US" dirty="0"/>
              <a:t> 		     New implant or replacement in mastectomy or reconstructed breast</a:t>
            </a:r>
          </a:p>
          <a:p>
            <a:r>
              <a:rPr lang="en-US" dirty="0"/>
              <a:t>                   19432 includes removal of intact implant for replacement	</a:t>
            </a:r>
          </a:p>
          <a:p>
            <a:r>
              <a:rPr lang="en-US" dirty="0"/>
              <a:t>		     Separately reported with a flap (including </a:t>
            </a:r>
            <a:r>
              <a:rPr lang="en-US" dirty="0" err="1"/>
              <a:t>lat</a:t>
            </a:r>
            <a:r>
              <a:rPr lang="en-US" dirty="0"/>
              <a:t> </a:t>
            </a:r>
            <a:r>
              <a:rPr lang="en-US" dirty="0" err="1"/>
              <a:t>dorsi</a:t>
            </a:r>
            <a:r>
              <a:rPr lang="en-US" dirty="0"/>
              <a:t>)</a:t>
            </a:r>
          </a:p>
          <a:p>
            <a:r>
              <a:rPr lang="en-US" dirty="0"/>
              <a:t>	            ADM separately reported – CPT 15777</a:t>
            </a:r>
          </a:p>
          <a:p>
            <a:r>
              <a:rPr lang="en-US" dirty="0"/>
              <a:t>	            Expected decrease in </a:t>
            </a:r>
            <a:r>
              <a:rPr lang="en-US" dirty="0" err="1"/>
              <a:t>wRVU</a:t>
            </a:r>
            <a:r>
              <a:rPr lang="en-US" dirty="0"/>
              <a:t> from current (13.99, 12.63)</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19340/19342 (Implant Placement in Breast Reconstruction) </a:t>
            </a:r>
          </a:p>
        </p:txBody>
      </p:sp>
      <p:graphicFrame>
        <p:nvGraphicFramePr>
          <p:cNvPr id="9" name="Table 8"/>
          <p:cNvGraphicFramePr>
            <a:graphicFrameLocks noGrp="1"/>
          </p:cNvGraphicFramePr>
          <p:nvPr>
            <p:extLst>
              <p:ext uri="{D42A27DB-BD31-4B8C-83A1-F6EECF244321}">
                <p14:modId xmlns:p14="http://schemas.microsoft.com/office/powerpoint/2010/main" val="456278463"/>
              </p:ext>
            </p:extLst>
          </p:nvPr>
        </p:nvGraphicFramePr>
        <p:xfrm>
          <a:off x="415271" y="1230311"/>
          <a:ext cx="8416235" cy="3043560"/>
        </p:xfrm>
        <a:graphic>
          <a:graphicData uri="http://schemas.openxmlformats.org/drawingml/2006/table">
            <a:tbl>
              <a:tblPr firstRow="1" firstCol="1" bandRow="1">
                <a:tableStyleId>{5C22544A-7EE6-4342-B048-85BDC9FD1C3A}</a:tableStyleId>
              </a:tblPr>
              <a:tblGrid>
                <a:gridCol w="4282853">
                  <a:extLst>
                    <a:ext uri="{9D8B030D-6E8A-4147-A177-3AD203B41FA5}">
                      <a16:colId xmlns:a16="http://schemas.microsoft.com/office/drawing/2014/main" val="3643878632"/>
                    </a:ext>
                  </a:extLst>
                </a:gridCol>
                <a:gridCol w="4133382">
                  <a:extLst>
                    <a:ext uri="{9D8B030D-6E8A-4147-A177-3AD203B41FA5}">
                      <a16:colId xmlns:a16="http://schemas.microsoft.com/office/drawing/2014/main" val="3958918408"/>
                    </a:ext>
                  </a:extLst>
                </a:gridCol>
              </a:tblGrid>
              <a:tr h="251504">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251504">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780026">
                <a:tc>
                  <a:txBody>
                    <a:bodyPr/>
                    <a:lstStyle/>
                    <a:p>
                      <a:pPr marL="0" marR="0">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19340</a:t>
                      </a:r>
                      <a:r>
                        <a:rPr lang="en-US" sz="1400" baseline="0" dirty="0">
                          <a:effectLst/>
                          <a:latin typeface="Arial" panose="020B0604020202020204" pitchFamily="34" charset="0"/>
                          <a:cs typeface="Arial" panose="020B0604020202020204" pitchFamily="34" charset="0"/>
                        </a:rPr>
                        <a:t> - </a:t>
                      </a:r>
                      <a:r>
                        <a:rPr lang="en-US" sz="1400" dirty="0">
                          <a:effectLst/>
                          <a:latin typeface="Arial" panose="020B0604020202020204" pitchFamily="34" charset="0"/>
                          <a:cs typeface="Arial" panose="020B0604020202020204" pitchFamily="34" charset="0"/>
                        </a:rPr>
                        <a:t>Immediate insertion of breast prosthesis following mastopexy, mastectomy or in reconstruction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spcBef>
                          <a:spcPts val="600"/>
                        </a:spcBef>
                        <a:spcAft>
                          <a:spcPts val="600"/>
                        </a:spcAft>
                      </a:pPr>
                      <a:r>
                        <a:rPr lang="en-US" sz="1400" dirty="0">
                          <a:effectLst/>
                          <a:latin typeface="Arial" panose="020B0604020202020204" pitchFamily="34" charset="0"/>
                          <a:cs typeface="Arial" panose="020B0604020202020204" pitchFamily="34" charset="0"/>
                        </a:rPr>
                        <a:t>Insertion of breast implant on same day of mastectomy (</a:t>
                      </a:r>
                      <a:r>
                        <a:rPr lang="en-US" sz="1400" dirty="0" err="1">
                          <a:effectLst/>
                          <a:latin typeface="Arial" panose="020B0604020202020204" pitchFamily="34" charset="0"/>
                          <a:cs typeface="Arial" panose="020B0604020202020204" pitchFamily="34" charset="0"/>
                        </a:rPr>
                        <a:t>ie</a:t>
                      </a:r>
                      <a:r>
                        <a:rPr lang="en-US" sz="1400" dirty="0">
                          <a:effectLst/>
                          <a:latin typeface="Arial" panose="020B0604020202020204" pitchFamily="34" charset="0"/>
                          <a:cs typeface="Arial" panose="020B0604020202020204" pitchFamily="34" charset="0"/>
                        </a:rPr>
                        <a:t>, immediate)</a:t>
                      </a:r>
                    </a:p>
                    <a:p>
                      <a:pPr marL="0" marR="0">
                        <a:lnSpc>
                          <a:spcPct val="115000"/>
                        </a:lnSpc>
                        <a:spcBef>
                          <a:spcPts val="0"/>
                        </a:spcBef>
                        <a:spcAft>
                          <a:spcPts val="0"/>
                        </a:spcAft>
                        <a:tabLst>
                          <a:tab pos="1623060" algn="l"/>
                        </a:tabLst>
                      </a:pPr>
                      <a:r>
                        <a:rPr lang="en-US" sz="140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855793021"/>
                  </a:ext>
                </a:extLst>
              </a:tr>
              <a:tr h="1760526">
                <a:tc>
                  <a:txBody>
                    <a:bodyPr/>
                    <a:lstStyle/>
                    <a:p>
                      <a:pPr marL="0" marR="0">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19342 - Delayed insertion of breast prosthesis following mastopexy, mastectomy or in reconstruction</a:t>
                      </a:r>
                    </a:p>
                    <a:p>
                      <a:pPr marL="0" marR="0">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p>
                    <a:p>
                      <a:pPr marL="171450" marR="0" indent="-171450">
                        <a:lnSpc>
                          <a:spcPct val="115000"/>
                        </a:lnSpc>
                        <a:spcBef>
                          <a:spcPts val="0"/>
                        </a:spcBef>
                        <a:spcAft>
                          <a:spcPts val="0"/>
                        </a:spcAft>
                        <a:buFont typeface="Arial" panose="020B0604020202020204" pitchFamily="34" charset="0"/>
                        <a:buChar char="•"/>
                      </a:pPr>
                      <a:r>
                        <a:rPr lang="en-US" sz="1400" dirty="0">
                          <a:effectLst/>
                          <a:latin typeface="Arial" panose="020B0604020202020204" pitchFamily="34" charset="0"/>
                          <a:cs typeface="Arial" panose="020B0604020202020204" pitchFamily="34" charset="0"/>
                        </a:rPr>
                        <a:t>(For supply of implant, use 99070)</a:t>
                      </a:r>
                    </a:p>
                    <a:p>
                      <a:pPr marL="171450" marR="0" indent="-171450">
                        <a:lnSpc>
                          <a:spcPct val="115000"/>
                        </a:lnSpc>
                        <a:spcBef>
                          <a:spcPts val="0"/>
                        </a:spcBef>
                        <a:spcAft>
                          <a:spcPts val="0"/>
                        </a:spcAft>
                        <a:buFont typeface="Arial" panose="020B0604020202020204" pitchFamily="34" charset="0"/>
                        <a:buChar char="•"/>
                      </a:pPr>
                      <a:r>
                        <a:rPr lang="en-US" sz="1400" dirty="0">
                          <a:effectLst/>
                          <a:latin typeface="Arial" panose="020B0604020202020204" pitchFamily="34" charset="0"/>
                          <a:cs typeface="Arial" panose="020B0604020202020204" pitchFamily="34" charset="0"/>
                        </a:rPr>
                        <a:t>(For preparation of custom breast implant, use 19396)</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nSpc>
                          <a:spcPct val="115000"/>
                        </a:lnSpc>
                        <a:spcBef>
                          <a:spcPts val="0"/>
                        </a:spcBef>
                        <a:spcAft>
                          <a:spcPts val="0"/>
                        </a:spcAft>
                        <a:tabLst>
                          <a:tab pos="1623060" algn="l"/>
                        </a:tabLst>
                      </a:pPr>
                      <a:r>
                        <a:rPr lang="en-US" sz="1400" dirty="0">
                          <a:effectLst/>
                          <a:latin typeface="Arial" panose="020B0604020202020204" pitchFamily="34" charset="0"/>
                          <a:cs typeface="Arial" panose="020B0604020202020204" pitchFamily="34" charset="0"/>
                        </a:rPr>
                        <a:t>Insertion or replacement of breast implant on separate day from mastectomy</a:t>
                      </a:r>
                    </a:p>
                    <a:p>
                      <a:pPr marL="171450" marR="0" indent="-171450">
                        <a:lnSpc>
                          <a:spcPct val="115000"/>
                        </a:lnSpc>
                        <a:spcBef>
                          <a:spcPts val="0"/>
                        </a:spcBef>
                        <a:spcAft>
                          <a:spcPts val="0"/>
                        </a:spcAft>
                        <a:buFont typeface="Arial" panose="020B0604020202020204" pitchFamily="34" charset="0"/>
                        <a:buChar char="•"/>
                        <a:tabLst>
                          <a:tab pos="1623060" algn="l"/>
                        </a:tabLst>
                      </a:pPr>
                      <a:r>
                        <a:rPr lang="en-US" sz="1400" dirty="0">
                          <a:effectLst/>
                          <a:latin typeface="Arial" panose="020B0604020202020204" pitchFamily="34" charset="0"/>
                          <a:cs typeface="Arial" panose="020B0604020202020204" pitchFamily="34" charset="0"/>
                        </a:rPr>
                        <a:t>(Do not report 19342 in conjunction with 19328 for removal of implant in same breast)</a:t>
                      </a:r>
                    </a:p>
                    <a:p>
                      <a:pPr marL="171450" marR="0" indent="-171450">
                        <a:lnSpc>
                          <a:spcPct val="115000"/>
                        </a:lnSpc>
                        <a:spcBef>
                          <a:spcPts val="0"/>
                        </a:spcBef>
                        <a:spcAft>
                          <a:spcPts val="0"/>
                        </a:spcAft>
                        <a:buFont typeface="Arial" panose="020B0604020202020204" pitchFamily="34" charset="0"/>
                        <a:buChar char="•"/>
                        <a:tabLst>
                          <a:tab pos="1623060" algn="l"/>
                        </a:tabLst>
                      </a:pPr>
                      <a:r>
                        <a:rPr lang="en-US" sz="1400" dirty="0">
                          <a:effectLst/>
                          <a:latin typeface="Arial" panose="020B0604020202020204" pitchFamily="34" charset="0"/>
                          <a:cs typeface="Arial" panose="020B0604020202020204" pitchFamily="34" charset="0"/>
                        </a:rPr>
                        <a:t>(For removal of tissue expander and replacement with breast implant, use 11970)</a:t>
                      </a:r>
                    </a:p>
                    <a:p>
                      <a:pPr marL="171450" marR="0" indent="-171450">
                        <a:lnSpc>
                          <a:spcPct val="115000"/>
                        </a:lnSpc>
                        <a:spcBef>
                          <a:spcPts val="0"/>
                        </a:spcBef>
                        <a:spcAft>
                          <a:spcPts val="0"/>
                        </a:spcAft>
                        <a:buFont typeface="Arial" panose="020B0604020202020204" pitchFamily="34" charset="0"/>
                        <a:buChar char="•"/>
                        <a:tabLst>
                          <a:tab pos="1623060" algn="l"/>
                        </a:tabLst>
                      </a:pPr>
                      <a:r>
                        <a:rPr lang="en-US" sz="1400" dirty="0">
                          <a:effectLst/>
                          <a:latin typeface="Arial" panose="020B0604020202020204" pitchFamily="34" charset="0"/>
                          <a:cs typeface="Arial" panose="020B0604020202020204" pitchFamily="34" charset="0"/>
                        </a:rPr>
                        <a:t> (For supply of implant, use 99070)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2682220440"/>
                  </a:ext>
                </a:extLst>
              </a:tr>
            </a:tbl>
          </a:graphicData>
        </a:graphic>
      </p:graphicFrame>
    </p:spTree>
    <p:extLst>
      <p:ext uri="{BB962C8B-B14F-4D97-AF65-F5344CB8AC3E}">
        <p14:creationId xmlns:p14="http://schemas.microsoft.com/office/powerpoint/2010/main" val="3410232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189187" y="3562274"/>
            <a:ext cx="8954814" cy="646331"/>
          </a:xfrm>
          <a:prstGeom prst="rect">
            <a:avLst/>
          </a:prstGeom>
          <a:noFill/>
        </p:spPr>
        <p:txBody>
          <a:bodyPr wrap="square" rtlCol="0">
            <a:spAutoFit/>
          </a:bodyPr>
          <a:lstStyle/>
          <a:p>
            <a:r>
              <a:rPr lang="en-US" dirty="0"/>
              <a:t>Key points: Separately reported if used with a flap reconstruction</a:t>
            </a:r>
          </a:p>
          <a:p>
            <a:r>
              <a:rPr lang="en-US" dirty="0"/>
              <a:t>     		     Expected decrease in </a:t>
            </a:r>
            <a:r>
              <a:rPr lang="en-US" dirty="0" err="1"/>
              <a:t>wRVU</a:t>
            </a:r>
            <a:r>
              <a:rPr lang="en-US" dirty="0"/>
              <a:t> attribution (current 18.50)</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19357 – Placement of Tissue Expander in Breast Reconstruction</a:t>
            </a:r>
          </a:p>
        </p:txBody>
      </p:sp>
      <p:graphicFrame>
        <p:nvGraphicFramePr>
          <p:cNvPr id="9" name="Table 8"/>
          <p:cNvGraphicFramePr>
            <a:graphicFrameLocks noGrp="1"/>
          </p:cNvGraphicFramePr>
          <p:nvPr>
            <p:extLst>
              <p:ext uri="{D42A27DB-BD31-4B8C-83A1-F6EECF244321}">
                <p14:modId xmlns:p14="http://schemas.microsoft.com/office/powerpoint/2010/main" val="2901710781"/>
              </p:ext>
            </p:extLst>
          </p:nvPr>
        </p:nvGraphicFramePr>
        <p:xfrm>
          <a:off x="482272" y="1533526"/>
          <a:ext cx="8176279" cy="1639012"/>
        </p:xfrm>
        <a:graphic>
          <a:graphicData uri="http://schemas.openxmlformats.org/drawingml/2006/table">
            <a:tbl>
              <a:tblPr firstRow="1" firstCol="1" bandRow="1">
                <a:tableStyleId>{5C22544A-7EE6-4342-B048-85BDC9FD1C3A}</a:tableStyleId>
              </a:tblPr>
              <a:tblGrid>
                <a:gridCol w="4486565">
                  <a:extLst>
                    <a:ext uri="{9D8B030D-6E8A-4147-A177-3AD203B41FA5}">
                      <a16:colId xmlns:a16="http://schemas.microsoft.com/office/drawing/2014/main" val="3643878632"/>
                    </a:ext>
                  </a:extLst>
                </a:gridCol>
                <a:gridCol w="3689714">
                  <a:extLst>
                    <a:ext uri="{9D8B030D-6E8A-4147-A177-3AD203B41FA5}">
                      <a16:colId xmlns:a16="http://schemas.microsoft.com/office/drawing/2014/main" val="3958918408"/>
                    </a:ext>
                  </a:extLst>
                </a:gridCol>
              </a:tblGrid>
              <a:tr h="307315">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Previous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2021 NEW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307315">
                <a:tc>
                  <a:txBody>
                    <a:bodyPr/>
                    <a:lstStyle/>
                    <a:p>
                      <a:pPr marL="0" marR="0" algn="ctr">
                        <a:lnSpc>
                          <a:spcPct val="115000"/>
                        </a:lnSpc>
                        <a:spcBef>
                          <a:spcPts val="0"/>
                        </a:spcBef>
                        <a:spcAft>
                          <a:spcPts val="0"/>
                        </a:spcAf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024382">
                <a:tc>
                  <a:txBody>
                    <a:bodyPr/>
                    <a:lstStyle/>
                    <a:p>
                      <a:pPr marL="0" marR="0">
                        <a:lnSpc>
                          <a:spcPct val="115000"/>
                        </a:lnSpc>
                        <a:spcBef>
                          <a:spcPts val="0"/>
                        </a:spcBef>
                        <a:spcAft>
                          <a:spcPts val="0"/>
                        </a:spcAft>
                      </a:pPr>
                      <a:r>
                        <a:rPr lang="en-US" sz="1600" dirty="0">
                          <a:effectLst/>
                        </a:rPr>
                        <a:t>Breast reconstruction, immediate or delayed, with tissue expander, including subsequent expansion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a:spcAft>
                          <a:spcPts val="0"/>
                        </a:spcAft>
                      </a:pPr>
                      <a:r>
                        <a:rPr lang="en-US" sz="1600" dirty="0">
                          <a:effectLst/>
                        </a:rPr>
                        <a:t>Tissue expander placement in breast reconstruction, including subsequent expansion(s)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3155392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189187" y="3562274"/>
            <a:ext cx="8954814" cy="1477328"/>
          </a:xfrm>
          <a:prstGeom prst="rect">
            <a:avLst/>
          </a:prstGeom>
          <a:noFill/>
        </p:spPr>
        <p:txBody>
          <a:bodyPr wrap="square" rtlCol="0">
            <a:spAutoFit/>
          </a:bodyPr>
          <a:lstStyle/>
          <a:p>
            <a:r>
              <a:rPr lang="en-US" dirty="0"/>
              <a:t>Key points: Includes removal of the expander, minor revisions to capsule, and new</a:t>
            </a:r>
          </a:p>
          <a:p>
            <a:r>
              <a:rPr lang="en-US" dirty="0"/>
              <a:t>                          breast implant</a:t>
            </a:r>
          </a:p>
          <a:p>
            <a:r>
              <a:rPr lang="en-US" dirty="0"/>
              <a:t>		     19370 may be reported if more extensive capsular revisions performed</a:t>
            </a:r>
          </a:p>
          <a:p>
            <a:r>
              <a:rPr lang="en-US" dirty="0"/>
              <a:t>		     Do not report 11971 in conjunction with 11970</a:t>
            </a:r>
          </a:p>
          <a:p>
            <a:r>
              <a:rPr lang="en-US" dirty="0"/>
              <a:t>		     Potential decrease in </a:t>
            </a:r>
            <a:r>
              <a:rPr lang="en-US" dirty="0" err="1"/>
              <a:t>wRVU</a:t>
            </a:r>
            <a:r>
              <a:rPr lang="en-US" dirty="0"/>
              <a:t> attribution (current 8.01)</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11970 TE to Implant Exchange</a:t>
            </a:r>
          </a:p>
        </p:txBody>
      </p:sp>
      <p:graphicFrame>
        <p:nvGraphicFramePr>
          <p:cNvPr id="9" name="Table 8"/>
          <p:cNvGraphicFramePr>
            <a:graphicFrameLocks noGrp="1"/>
          </p:cNvGraphicFramePr>
          <p:nvPr>
            <p:extLst>
              <p:ext uri="{D42A27DB-BD31-4B8C-83A1-F6EECF244321}">
                <p14:modId xmlns:p14="http://schemas.microsoft.com/office/powerpoint/2010/main" val="20638648"/>
              </p:ext>
            </p:extLst>
          </p:nvPr>
        </p:nvGraphicFramePr>
        <p:xfrm>
          <a:off x="482272" y="1533526"/>
          <a:ext cx="8176279" cy="1639012"/>
        </p:xfrm>
        <a:graphic>
          <a:graphicData uri="http://schemas.openxmlformats.org/drawingml/2006/table">
            <a:tbl>
              <a:tblPr firstRow="1" firstCol="1" bandRow="1">
                <a:tableStyleId>{5C22544A-7EE6-4342-B048-85BDC9FD1C3A}</a:tableStyleId>
              </a:tblPr>
              <a:tblGrid>
                <a:gridCol w="4486565">
                  <a:extLst>
                    <a:ext uri="{9D8B030D-6E8A-4147-A177-3AD203B41FA5}">
                      <a16:colId xmlns:a16="http://schemas.microsoft.com/office/drawing/2014/main" val="3643878632"/>
                    </a:ext>
                  </a:extLst>
                </a:gridCol>
                <a:gridCol w="3689714">
                  <a:extLst>
                    <a:ext uri="{9D8B030D-6E8A-4147-A177-3AD203B41FA5}">
                      <a16:colId xmlns:a16="http://schemas.microsoft.com/office/drawing/2014/main" val="3958918408"/>
                    </a:ext>
                  </a:extLst>
                </a:gridCol>
              </a:tblGrid>
              <a:tr h="307315">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Previous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2021 NEW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307315">
                <a:tc>
                  <a:txBody>
                    <a:bodyPr/>
                    <a:lstStyle/>
                    <a:p>
                      <a:pPr marL="0" marR="0" algn="ctr">
                        <a:lnSpc>
                          <a:spcPct val="115000"/>
                        </a:lnSpc>
                        <a:spcBef>
                          <a:spcPts val="0"/>
                        </a:spcBef>
                        <a:spcAft>
                          <a:spcPts val="0"/>
                        </a:spcAf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024382">
                <a:tc>
                  <a:txBody>
                    <a:bodyPr/>
                    <a:lstStyle/>
                    <a:p>
                      <a:pPr marL="0" marR="0">
                        <a:lnSpc>
                          <a:spcPct val="115000"/>
                        </a:lnSpc>
                        <a:spcBef>
                          <a:spcPts val="0"/>
                        </a:spcBef>
                        <a:spcAft>
                          <a:spcPts val="0"/>
                        </a:spcAft>
                      </a:pPr>
                      <a:r>
                        <a:rPr lang="en-US" sz="1600" dirty="0">
                          <a:effectLst/>
                        </a:rPr>
                        <a:t>Replacement of tissue expander with permanent prosthesis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a:spcAft>
                          <a:spcPts val="0"/>
                        </a:spcAft>
                      </a:pPr>
                      <a:r>
                        <a:rPr lang="en-US" sz="1600" dirty="0">
                          <a:effectLst/>
                        </a:rPr>
                        <a:t>Replacement of tissue expander with permanent implant</a:t>
                      </a:r>
                    </a:p>
                    <a:p>
                      <a:pPr marL="0" marR="0">
                        <a:lnSpc>
                          <a:spcPct val="115000"/>
                        </a:lnSpc>
                        <a:spcBef>
                          <a:spcPts val="0"/>
                        </a:spcBef>
                        <a:spcAft>
                          <a:spcPts val="0"/>
                        </a:spcAft>
                        <a:tabLst>
                          <a:tab pos="1623060" algn="l"/>
                        </a:tabLs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2638812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93004" y="3958709"/>
            <a:ext cx="8954814" cy="1754326"/>
          </a:xfrm>
          <a:prstGeom prst="rect">
            <a:avLst/>
          </a:prstGeom>
          <a:noFill/>
        </p:spPr>
        <p:txBody>
          <a:bodyPr wrap="square" rtlCol="0">
            <a:spAutoFit/>
          </a:bodyPr>
          <a:lstStyle/>
          <a:p>
            <a:r>
              <a:rPr lang="en-US" dirty="0"/>
              <a:t>Key points: No longer just </a:t>
            </a:r>
            <a:r>
              <a:rPr lang="en-US" dirty="0" err="1"/>
              <a:t>capsulotomies</a:t>
            </a:r>
            <a:endParaRPr lang="en-US" dirty="0"/>
          </a:p>
          <a:p>
            <a:r>
              <a:rPr lang="en-US" dirty="0"/>
              <a:t>		     Removing implant for access to capsule not separately reported</a:t>
            </a:r>
          </a:p>
          <a:p>
            <a:r>
              <a:rPr lang="en-US" dirty="0"/>
              <a:t>		     Can separately report replacement of new implant (19342)</a:t>
            </a:r>
          </a:p>
          <a:p>
            <a:r>
              <a:rPr lang="en-US" dirty="0"/>
              <a:t>                   Can reported with TE to implant exchange if significant capsular work </a:t>
            </a:r>
          </a:p>
          <a:p>
            <a:r>
              <a:rPr lang="en-US" dirty="0"/>
              <a:t>	            Expected mild increase to no increase in </a:t>
            </a:r>
            <a:r>
              <a:rPr lang="en-US" dirty="0" err="1"/>
              <a:t>wRVU</a:t>
            </a:r>
            <a:r>
              <a:rPr lang="en-US" dirty="0"/>
              <a:t> attribution (current 9.17)</a:t>
            </a:r>
          </a:p>
          <a:p>
            <a:r>
              <a:rPr lang="en-US" dirty="0"/>
              <a:t>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19370 – Revision of Breast Capsule</a:t>
            </a:r>
          </a:p>
        </p:txBody>
      </p:sp>
      <p:graphicFrame>
        <p:nvGraphicFramePr>
          <p:cNvPr id="9" name="Table 8"/>
          <p:cNvGraphicFramePr>
            <a:graphicFrameLocks noGrp="1"/>
          </p:cNvGraphicFramePr>
          <p:nvPr>
            <p:extLst>
              <p:ext uri="{D42A27DB-BD31-4B8C-83A1-F6EECF244321}">
                <p14:modId xmlns:p14="http://schemas.microsoft.com/office/powerpoint/2010/main" val="2328215011"/>
              </p:ext>
            </p:extLst>
          </p:nvPr>
        </p:nvGraphicFramePr>
        <p:xfrm>
          <a:off x="482272" y="1323525"/>
          <a:ext cx="8176279" cy="2255247"/>
        </p:xfrm>
        <a:graphic>
          <a:graphicData uri="http://schemas.openxmlformats.org/drawingml/2006/table">
            <a:tbl>
              <a:tblPr firstRow="1" firstCol="1" bandRow="1">
                <a:tableStyleId>{5C22544A-7EE6-4342-B048-85BDC9FD1C3A}</a:tableStyleId>
              </a:tblPr>
              <a:tblGrid>
                <a:gridCol w="3053143">
                  <a:extLst>
                    <a:ext uri="{9D8B030D-6E8A-4147-A177-3AD203B41FA5}">
                      <a16:colId xmlns:a16="http://schemas.microsoft.com/office/drawing/2014/main" val="3643878632"/>
                    </a:ext>
                  </a:extLst>
                </a:gridCol>
                <a:gridCol w="5123136">
                  <a:extLst>
                    <a:ext uri="{9D8B030D-6E8A-4147-A177-3AD203B41FA5}">
                      <a16:colId xmlns:a16="http://schemas.microsoft.com/office/drawing/2014/main" val="3958918408"/>
                    </a:ext>
                  </a:extLst>
                </a:gridCol>
              </a:tblGrid>
              <a:tr h="243579">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243579">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764519">
                <a:tc>
                  <a:txBody>
                    <a:bodyPr/>
                    <a:lstStyle/>
                    <a:p>
                      <a:pPr marL="0" marR="0">
                        <a:lnSpc>
                          <a:spcPct val="115000"/>
                        </a:lnSpc>
                        <a:spcBef>
                          <a:spcPts val="0"/>
                        </a:spcBef>
                        <a:spcAft>
                          <a:spcPts val="0"/>
                        </a:spcAft>
                      </a:pPr>
                      <a:r>
                        <a:rPr lang="en-US" sz="1400" dirty="0">
                          <a:effectLst/>
                        </a:rPr>
                        <a:t>Open </a:t>
                      </a:r>
                      <a:r>
                        <a:rPr lang="en-US" sz="1400" dirty="0" err="1">
                          <a:effectLst/>
                        </a:rPr>
                        <a:t>periprosthetic</a:t>
                      </a:r>
                      <a:r>
                        <a:rPr lang="en-US" sz="1400" dirty="0">
                          <a:effectLst/>
                        </a:rPr>
                        <a:t> </a:t>
                      </a:r>
                      <a:r>
                        <a:rPr lang="en-US" sz="1400" dirty="0" err="1">
                          <a:effectLst/>
                        </a:rPr>
                        <a:t>capsulotomy</a:t>
                      </a:r>
                      <a:r>
                        <a:rPr lang="en-US" sz="1400" dirty="0">
                          <a:effectLst/>
                        </a:rPr>
                        <a:t>, breast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400" dirty="0">
                          <a:effectLst/>
                        </a:rPr>
                        <a:t>Revision of </a:t>
                      </a:r>
                      <a:r>
                        <a:rPr lang="en-US" sz="1400" dirty="0" err="1">
                          <a:effectLst/>
                        </a:rPr>
                        <a:t>peri</a:t>
                      </a:r>
                      <a:r>
                        <a:rPr lang="en-US" sz="1400" dirty="0">
                          <a:effectLst/>
                        </a:rPr>
                        <a:t>-implant capsule, breast, including  </a:t>
                      </a:r>
                      <a:r>
                        <a:rPr lang="en-US" sz="1400" dirty="0" err="1">
                          <a:effectLst/>
                        </a:rPr>
                        <a:t>capsulotomy</a:t>
                      </a:r>
                      <a:r>
                        <a:rPr lang="en-US" sz="1400" dirty="0">
                          <a:effectLst/>
                        </a:rPr>
                        <a:t>, </a:t>
                      </a:r>
                      <a:r>
                        <a:rPr lang="en-US" sz="1400" dirty="0" err="1">
                          <a:effectLst/>
                        </a:rPr>
                        <a:t>capsulorrhaphy</a:t>
                      </a:r>
                      <a:r>
                        <a:rPr lang="en-US" sz="1400" dirty="0">
                          <a:effectLst/>
                        </a:rPr>
                        <a:t>, and/or partial capsulectomy</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 (Do not report 19370 in conjunction with 19328 for removal and replacement of same implant to access capsule)</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 (For removal and replacement with new implant, use 19342)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545645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93004" y="3958709"/>
            <a:ext cx="8954814" cy="1477328"/>
          </a:xfrm>
          <a:prstGeom prst="rect">
            <a:avLst/>
          </a:prstGeom>
          <a:noFill/>
        </p:spPr>
        <p:txBody>
          <a:bodyPr wrap="square" rtlCol="0">
            <a:spAutoFit/>
          </a:bodyPr>
          <a:lstStyle/>
          <a:p>
            <a:r>
              <a:rPr lang="en-US" dirty="0"/>
              <a:t>Key points: Includes all contents of capsule (implant and/or implant material)</a:t>
            </a:r>
          </a:p>
          <a:p>
            <a:r>
              <a:rPr lang="en-US" dirty="0"/>
              <a:t>		    Can separately report replacement of new implant (19342)</a:t>
            </a:r>
          </a:p>
          <a:p>
            <a:r>
              <a:rPr lang="en-US" dirty="0"/>
              <a:t>	           Unknown if will increase, decrease, or stay the same in </a:t>
            </a:r>
            <a:r>
              <a:rPr lang="en-US" dirty="0" err="1"/>
              <a:t>wRVU</a:t>
            </a:r>
            <a:r>
              <a:rPr lang="en-US" dirty="0"/>
              <a:t> attribution </a:t>
            </a:r>
          </a:p>
          <a:p>
            <a:r>
              <a:rPr lang="en-US" dirty="0"/>
              <a:t>			(current 10.62)</a:t>
            </a:r>
          </a:p>
          <a:p>
            <a:r>
              <a:rPr lang="en-US" dirty="0"/>
              <a:t>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19371 – Complete Capsulectomy</a:t>
            </a:r>
          </a:p>
        </p:txBody>
      </p:sp>
      <p:graphicFrame>
        <p:nvGraphicFramePr>
          <p:cNvPr id="9" name="Table 8"/>
          <p:cNvGraphicFramePr>
            <a:graphicFrameLocks noGrp="1"/>
          </p:cNvGraphicFramePr>
          <p:nvPr>
            <p:extLst>
              <p:ext uri="{D42A27DB-BD31-4B8C-83A1-F6EECF244321}">
                <p14:modId xmlns:p14="http://schemas.microsoft.com/office/powerpoint/2010/main" val="784380609"/>
              </p:ext>
            </p:extLst>
          </p:nvPr>
        </p:nvGraphicFramePr>
        <p:xfrm>
          <a:off x="482272" y="1323525"/>
          <a:ext cx="8176279" cy="2255247"/>
        </p:xfrm>
        <a:graphic>
          <a:graphicData uri="http://schemas.openxmlformats.org/drawingml/2006/table">
            <a:tbl>
              <a:tblPr firstRow="1" firstCol="1" bandRow="1">
                <a:tableStyleId>{5C22544A-7EE6-4342-B048-85BDC9FD1C3A}</a:tableStyleId>
              </a:tblPr>
              <a:tblGrid>
                <a:gridCol w="3053143">
                  <a:extLst>
                    <a:ext uri="{9D8B030D-6E8A-4147-A177-3AD203B41FA5}">
                      <a16:colId xmlns:a16="http://schemas.microsoft.com/office/drawing/2014/main" val="3643878632"/>
                    </a:ext>
                  </a:extLst>
                </a:gridCol>
                <a:gridCol w="5123136">
                  <a:extLst>
                    <a:ext uri="{9D8B030D-6E8A-4147-A177-3AD203B41FA5}">
                      <a16:colId xmlns:a16="http://schemas.microsoft.com/office/drawing/2014/main" val="3958918408"/>
                    </a:ext>
                  </a:extLst>
                </a:gridCol>
              </a:tblGrid>
              <a:tr h="243579">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243579">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764519">
                <a:tc>
                  <a:txBody>
                    <a:bodyPr/>
                    <a:lstStyle/>
                    <a:p>
                      <a:pPr marL="0" marR="0">
                        <a:lnSpc>
                          <a:spcPct val="115000"/>
                        </a:lnSpc>
                        <a:spcBef>
                          <a:spcPts val="0"/>
                        </a:spcBef>
                        <a:spcAft>
                          <a:spcPts val="0"/>
                        </a:spcAft>
                      </a:pPr>
                      <a:r>
                        <a:rPr lang="en-US" sz="1400" dirty="0" err="1">
                          <a:effectLst/>
                        </a:rPr>
                        <a:t>Peri</a:t>
                      </a:r>
                      <a:r>
                        <a:rPr lang="en-US" sz="1400" dirty="0">
                          <a:effectLst/>
                        </a:rPr>
                        <a:t>-prosthetic</a:t>
                      </a:r>
                      <a:r>
                        <a:rPr lang="en-US" sz="1400" baseline="0" dirty="0">
                          <a:effectLst/>
                        </a:rPr>
                        <a:t> capsulectomy, breast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400" dirty="0">
                          <a:effectLst/>
                        </a:rPr>
                        <a:t>Peri-implant capsulectomy, breast, complete, including </a:t>
                      </a:r>
                    </a:p>
                    <a:p>
                      <a:pPr marL="0" marR="0">
                        <a:lnSpc>
                          <a:spcPct val="115000"/>
                        </a:lnSpc>
                        <a:spcBef>
                          <a:spcPts val="0"/>
                        </a:spcBef>
                        <a:spcAft>
                          <a:spcPts val="0"/>
                        </a:spcAft>
                        <a:tabLst>
                          <a:tab pos="1623060" algn="l"/>
                        </a:tabLst>
                      </a:pPr>
                      <a:r>
                        <a:rPr lang="en-US" sz="1400" dirty="0">
                          <a:effectLst/>
                        </a:rPr>
                        <a:t>removal of all intra-capsular contents</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 (Do not report 19371 in conjunction with 19328)</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 (Do not report 19371 in conjunction with 19370)</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 (For removal and replacement with new implant, use 19342)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709321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93004" y="3958709"/>
            <a:ext cx="8954814" cy="2031325"/>
          </a:xfrm>
          <a:prstGeom prst="rect">
            <a:avLst/>
          </a:prstGeom>
          <a:noFill/>
        </p:spPr>
        <p:txBody>
          <a:bodyPr wrap="square" rtlCol="0">
            <a:spAutoFit/>
          </a:bodyPr>
          <a:lstStyle/>
          <a:p>
            <a:r>
              <a:rPr lang="en-US" dirty="0"/>
              <a:t>Key points: Revisions better defined for implants and/or autologous</a:t>
            </a:r>
          </a:p>
          <a:p>
            <a:r>
              <a:rPr lang="en-US" dirty="0"/>
              <a:t>		     Intro language includes: “The exchange for a new or different </a:t>
            </a:r>
          </a:p>
          <a:p>
            <a:r>
              <a:rPr lang="en-US" dirty="0"/>
              <a:t>			size/shape/type of implant (19342) or autologous fat grafting for</a:t>
            </a:r>
          </a:p>
          <a:p>
            <a:r>
              <a:rPr lang="en-US" dirty="0"/>
              <a:t>			increased volume/contour irregularities </a:t>
            </a:r>
            <a:r>
              <a:rPr lang="en-US" i="1" dirty="0"/>
              <a:t>(15771, 15772</a:t>
            </a:r>
            <a:r>
              <a:rPr lang="en-US" dirty="0"/>
              <a:t>) may be</a:t>
            </a:r>
          </a:p>
          <a:p>
            <a:r>
              <a:rPr lang="en-US" dirty="0"/>
              <a:t>			separately reportable. </a:t>
            </a:r>
          </a:p>
          <a:p>
            <a:r>
              <a:rPr lang="en-US" dirty="0"/>
              <a:t>	            Will likely increase in </a:t>
            </a:r>
            <a:r>
              <a:rPr lang="en-US" dirty="0" err="1"/>
              <a:t>wRVU</a:t>
            </a:r>
            <a:r>
              <a:rPr lang="en-US" dirty="0"/>
              <a:t> attribution (current 10.41)</a:t>
            </a:r>
          </a:p>
          <a:p>
            <a:r>
              <a:rPr lang="en-US" dirty="0"/>
              <a:t>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19380 – Revision of Reconstructed Breast</a:t>
            </a:r>
          </a:p>
        </p:txBody>
      </p:sp>
      <p:graphicFrame>
        <p:nvGraphicFramePr>
          <p:cNvPr id="9" name="Table 8"/>
          <p:cNvGraphicFramePr>
            <a:graphicFrameLocks noGrp="1"/>
          </p:cNvGraphicFramePr>
          <p:nvPr>
            <p:extLst>
              <p:ext uri="{D42A27DB-BD31-4B8C-83A1-F6EECF244321}">
                <p14:modId xmlns:p14="http://schemas.microsoft.com/office/powerpoint/2010/main" val="425369779"/>
              </p:ext>
            </p:extLst>
          </p:nvPr>
        </p:nvGraphicFramePr>
        <p:xfrm>
          <a:off x="482272" y="1323525"/>
          <a:ext cx="8176279" cy="2453640"/>
        </p:xfrm>
        <a:graphic>
          <a:graphicData uri="http://schemas.openxmlformats.org/drawingml/2006/table">
            <a:tbl>
              <a:tblPr firstRow="1" firstCol="1" bandRow="1">
                <a:tableStyleId>{5C22544A-7EE6-4342-B048-85BDC9FD1C3A}</a:tableStyleId>
              </a:tblPr>
              <a:tblGrid>
                <a:gridCol w="3053143">
                  <a:extLst>
                    <a:ext uri="{9D8B030D-6E8A-4147-A177-3AD203B41FA5}">
                      <a16:colId xmlns:a16="http://schemas.microsoft.com/office/drawing/2014/main" val="3643878632"/>
                    </a:ext>
                  </a:extLst>
                </a:gridCol>
                <a:gridCol w="5123136">
                  <a:extLst>
                    <a:ext uri="{9D8B030D-6E8A-4147-A177-3AD203B41FA5}">
                      <a16:colId xmlns:a16="http://schemas.microsoft.com/office/drawing/2014/main" val="3958918408"/>
                    </a:ext>
                  </a:extLst>
                </a:gridCol>
              </a:tblGrid>
              <a:tr h="243579">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243579">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764519">
                <a:tc>
                  <a:txBody>
                    <a:bodyPr/>
                    <a:lstStyle/>
                    <a:p>
                      <a:pPr marL="0" marR="0">
                        <a:lnSpc>
                          <a:spcPct val="115000"/>
                        </a:lnSpc>
                        <a:spcBef>
                          <a:spcPts val="0"/>
                        </a:spcBef>
                        <a:spcAft>
                          <a:spcPts val="0"/>
                        </a:spcAft>
                      </a:pPr>
                      <a:r>
                        <a:rPr lang="en-US" sz="1400" dirty="0">
                          <a:effectLst/>
                        </a:rPr>
                        <a:t>Revision of reconstructed breast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400" dirty="0">
                          <a:effectLst/>
                        </a:rPr>
                        <a:t>Revision of reconstructed breast (</a:t>
                      </a:r>
                      <a:r>
                        <a:rPr lang="en-US" sz="1400" dirty="0" err="1">
                          <a:effectLst/>
                        </a:rPr>
                        <a:t>eg</a:t>
                      </a:r>
                      <a:r>
                        <a:rPr lang="en-US" sz="1400" dirty="0">
                          <a:effectLst/>
                        </a:rPr>
                        <a:t>, significant removal of tissue, re-advancement and/or re-inset of flaps in autologous reconstruction or significant capsular revision combined with soft tissue excision in implant-based reconstruction.)</a:t>
                      </a:r>
                    </a:p>
                    <a:p>
                      <a:pPr marL="0" marR="0">
                        <a:lnSpc>
                          <a:spcPct val="115000"/>
                        </a:lnSpc>
                        <a:spcBef>
                          <a:spcPts val="0"/>
                        </a:spcBef>
                        <a:spcAft>
                          <a:spcPts val="0"/>
                        </a:spcAft>
                        <a:tabLst>
                          <a:tab pos="1623060" algn="l"/>
                        </a:tabLst>
                      </a:pPr>
                      <a:r>
                        <a:rPr lang="en-US" sz="1400" dirty="0">
                          <a:effectLst/>
                        </a:rPr>
                        <a:t> </a:t>
                      </a:r>
                    </a:p>
                    <a:p>
                      <a:pPr marL="0" marR="0">
                        <a:lnSpc>
                          <a:spcPct val="115000"/>
                        </a:lnSpc>
                        <a:spcBef>
                          <a:spcPts val="0"/>
                        </a:spcBef>
                        <a:spcAft>
                          <a:spcPts val="0"/>
                        </a:spcAft>
                        <a:tabLst>
                          <a:tab pos="1623060" algn="l"/>
                        </a:tabLst>
                      </a:pPr>
                      <a:r>
                        <a:rPr lang="en-US" sz="1400" dirty="0">
                          <a:effectLst/>
                        </a:rPr>
                        <a:t>(Do not report 19380 in conjunction with 12031, 12032, 12033, 12034, 12305, 12306, 12307, 13100, 13101, 13102, 15877, 19316, 19318, 19370, for the same breast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873493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189186" y="4223582"/>
            <a:ext cx="8954814" cy="1200329"/>
          </a:xfrm>
          <a:prstGeom prst="rect">
            <a:avLst/>
          </a:prstGeom>
          <a:noFill/>
        </p:spPr>
        <p:txBody>
          <a:bodyPr wrap="square" rtlCol="0">
            <a:spAutoFit/>
          </a:bodyPr>
          <a:lstStyle/>
          <a:p>
            <a:r>
              <a:rPr lang="en-US" dirty="0"/>
              <a:t>Key points: Includes both breast and non-breast usage</a:t>
            </a:r>
          </a:p>
          <a:p>
            <a:r>
              <a:rPr lang="en-US" dirty="0"/>
              <a:t>     		     Expander removal included in 11970</a:t>
            </a:r>
          </a:p>
          <a:p>
            <a:r>
              <a:rPr lang="en-US" dirty="0"/>
              <a:t>	            Expected increase in </a:t>
            </a:r>
            <a:r>
              <a:rPr lang="en-US" dirty="0" err="1"/>
              <a:t>wRVU</a:t>
            </a:r>
            <a:r>
              <a:rPr lang="en-US" dirty="0"/>
              <a:t> attribution (current 3.41)</a:t>
            </a:r>
          </a:p>
          <a:p>
            <a:r>
              <a:rPr lang="en-US" dirty="0"/>
              <a:t>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11971 – Removal of a Tissue Expander</a:t>
            </a:r>
          </a:p>
        </p:txBody>
      </p:sp>
      <p:graphicFrame>
        <p:nvGraphicFramePr>
          <p:cNvPr id="9" name="Table 8"/>
          <p:cNvGraphicFramePr>
            <a:graphicFrameLocks noGrp="1"/>
          </p:cNvGraphicFramePr>
          <p:nvPr>
            <p:extLst>
              <p:ext uri="{D42A27DB-BD31-4B8C-83A1-F6EECF244321}">
                <p14:modId xmlns:p14="http://schemas.microsoft.com/office/powerpoint/2010/main" val="511003296"/>
              </p:ext>
            </p:extLst>
          </p:nvPr>
        </p:nvGraphicFramePr>
        <p:xfrm>
          <a:off x="415271" y="1437248"/>
          <a:ext cx="8176279" cy="2540966"/>
        </p:xfrm>
        <a:graphic>
          <a:graphicData uri="http://schemas.openxmlformats.org/drawingml/2006/table">
            <a:tbl>
              <a:tblPr firstRow="1" firstCol="1" bandRow="1">
                <a:tableStyleId>{5C22544A-7EE6-4342-B048-85BDC9FD1C3A}</a:tableStyleId>
              </a:tblPr>
              <a:tblGrid>
                <a:gridCol w="4486565">
                  <a:extLst>
                    <a:ext uri="{9D8B030D-6E8A-4147-A177-3AD203B41FA5}">
                      <a16:colId xmlns:a16="http://schemas.microsoft.com/office/drawing/2014/main" val="3643878632"/>
                    </a:ext>
                  </a:extLst>
                </a:gridCol>
                <a:gridCol w="3689714">
                  <a:extLst>
                    <a:ext uri="{9D8B030D-6E8A-4147-A177-3AD203B41FA5}">
                      <a16:colId xmlns:a16="http://schemas.microsoft.com/office/drawing/2014/main" val="3958918408"/>
                    </a:ext>
                  </a:extLst>
                </a:gridCol>
              </a:tblGrid>
              <a:tr h="307315">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Previous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2021 NEW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307315">
                <a:tc>
                  <a:txBody>
                    <a:bodyPr/>
                    <a:lstStyle/>
                    <a:p>
                      <a:pPr marL="0" marR="0" algn="ctr">
                        <a:lnSpc>
                          <a:spcPct val="115000"/>
                        </a:lnSpc>
                        <a:spcBef>
                          <a:spcPts val="0"/>
                        </a:spcBef>
                        <a:spcAft>
                          <a:spcPts val="0"/>
                        </a:spcAf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024382">
                <a:tc>
                  <a:txBody>
                    <a:bodyPr/>
                    <a:lstStyle/>
                    <a:p>
                      <a:pPr marL="0" marR="0">
                        <a:lnSpc>
                          <a:spcPct val="115000"/>
                        </a:lnSpc>
                        <a:spcBef>
                          <a:spcPts val="0"/>
                        </a:spcBef>
                        <a:spcAft>
                          <a:spcPts val="0"/>
                        </a:spcAft>
                      </a:pPr>
                      <a:r>
                        <a:rPr lang="en-US" sz="1600" dirty="0">
                          <a:effectLst/>
                        </a:rPr>
                        <a:t>Removal of tissue expander(s) without insertion of prosthesis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600" dirty="0">
                          <a:effectLst/>
                        </a:rPr>
                        <a:t>Removal of tissue expander without insertion of permanent implant</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600" dirty="0">
                          <a:effectLst/>
                        </a:rPr>
                        <a:t>(For removal of breast tissue expander and replacement  with breast implant, use 11970) </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600" dirty="0">
                          <a:effectLst/>
                        </a:rPr>
                        <a:t>(Do not report 11971 with 11970)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1443578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189186" y="4763632"/>
            <a:ext cx="8954814" cy="1200329"/>
          </a:xfrm>
          <a:prstGeom prst="rect">
            <a:avLst/>
          </a:prstGeom>
          <a:noFill/>
        </p:spPr>
        <p:txBody>
          <a:bodyPr wrap="square" rtlCol="0">
            <a:spAutoFit/>
          </a:bodyPr>
          <a:lstStyle/>
          <a:p>
            <a:r>
              <a:rPr lang="en-US" dirty="0"/>
              <a:t>Key points: Not reported when replacing with another implant</a:t>
            </a:r>
          </a:p>
          <a:p>
            <a:r>
              <a:rPr lang="en-US" dirty="0"/>
              <a:t>		     Included in complete capsulectomy (CPT 19371)</a:t>
            </a:r>
          </a:p>
          <a:p>
            <a:r>
              <a:rPr lang="en-US" dirty="0"/>
              <a:t>	            Expected mild increase in </a:t>
            </a:r>
            <a:r>
              <a:rPr lang="en-US" dirty="0" err="1"/>
              <a:t>wRVU</a:t>
            </a:r>
            <a:r>
              <a:rPr lang="en-US" dirty="0"/>
              <a:t> attribution (current 6.48)</a:t>
            </a:r>
          </a:p>
          <a:p>
            <a:r>
              <a:rPr lang="en-US" dirty="0"/>
              <a:t>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19328 – Removal of Intact Breast Implant</a:t>
            </a:r>
          </a:p>
        </p:txBody>
      </p:sp>
      <p:graphicFrame>
        <p:nvGraphicFramePr>
          <p:cNvPr id="9" name="Table 8"/>
          <p:cNvGraphicFramePr>
            <a:graphicFrameLocks noGrp="1"/>
          </p:cNvGraphicFramePr>
          <p:nvPr>
            <p:extLst>
              <p:ext uri="{D42A27DB-BD31-4B8C-83A1-F6EECF244321}">
                <p14:modId xmlns:p14="http://schemas.microsoft.com/office/powerpoint/2010/main" val="387803603"/>
              </p:ext>
            </p:extLst>
          </p:nvPr>
        </p:nvGraphicFramePr>
        <p:xfrm>
          <a:off x="415271" y="1437248"/>
          <a:ext cx="8176279" cy="3328416"/>
        </p:xfrm>
        <a:graphic>
          <a:graphicData uri="http://schemas.openxmlformats.org/drawingml/2006/table">
            <a:tbl>
              <a:tblPr firstRow="1" firstCol="1" bandRow="1">
                <a:tableStyleId>{5C22544A-7EE6-4342-B048-85BDC9FD1C3A}</a:tableStyleId>
              </a:tblPr>
              <a:tblGrid>
                <a:gridCol w="3872950">
                  <a:extLst>
                    <a:ext uri="{9D8B030D-6E8A-4147-A177-3AD203B41FA5}">
                      <a16:colId xmlns:a16="http://schemas.microsoft.com/office/drawing/2014/main" val="3643878632"/>
                    </a:ext>
                  </a:extLst>
                </a:gridCol>
                <a:gridCol w="4303329">
                  <a:extLst>
                    <a:ext uri="{9D8B030D-6E8A-4147-A177-3AD203B41FA5}">
                      <a16:colId xmlns:a16="http://schemas.microsoft.com/office/drawing/2014/main" val="3958918408"/>
                    </a:ext>
                  </a:extLst>
                </a:gridCol>
              </a:tblGrid>
              <a:tr h="243579">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Previous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600" dirty="0">
                          <a:effectLst/>
                          <a:latin typeface="Arial" panose="020B0604020202020204" pitchFamily="34" charset="0"/>
                          <a:cs typeface="Arial" panose="020B0604020202020204" pitchFamily="34" charset="0"/>
                        </a:rPr>
                        <a:t>2021 NEW Information</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243579">
                <a:tc>
                  <a:txBody>
                    <a:bodyPr/>
                    <a:lstStyle/>
                    <a:p>
                      <a:pPr marL="0" marR="0" algn="ctr">
                        <a:lnSpc>
                          <a:spcPct val="115000"/>
                        </a:lnSpc>
                        <a:spcBef>
                          <a:spcPts val="0"/>
                        </a:spcBef>
                        <a:spcAft>
                          <a:spcPts val="0"/>
                        </a:spcAf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600">
                          <a:effectLst/>
                          <a:latin typeface="Arial" panose="020B0604020202020204" pitchFamily="34" charset="0"/>
                          <a:cs typeface="Arial" panose="020B0604020202020204" pitchFamily="34" charset="0"/>
                        </a:rPr>
                        <a:t>Descriptor</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2647595">
                <a:tc>
                  <a:txBody>
                    <a:bodyPr/>
                    <a:lstStyle/>
                    <a:p>
                      <a:pPr marL="0" marR="0">
                        <a:lnSpc>
                          <a:spcPct val="115000"/>
                        </a:lnSpc>
                        <a:spcBef>
                          <a:spcPts val="0"/>
                        </a:spcBef>
                        <a:spcAft>
                          <a:spcPts val="0"/>
                        </a:spcAft>
                      </a:pPr>
                      <a:r>
                        <a:rPr lang="en-US" sz="1600" dirty="0">
                          <a:effectLst/>
                        </a:rPr>
                        <a:t>Removal of intact mammary implant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600" dirty="0">
                          <a:effectLst/>
                        </a:rPr>
                        <a:t>Removal of intact breast implant</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600" dirty="0">
                          <a:effectLst/>
                        </a:rPr>
                        <a:t>(Do not report 19328 for removal of tissue expander)</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600" dirty="0">
                          <a:effectLst/>
                        </a:rPr>
                        <a:t>(Do not report 19328 in conjunction with 19370) </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600" dirty="0">
                          <a:effectLst/>
                        </a:rPr>
                        <a:t>(For removal of tissue expander with placement of breast implant, use 11970)</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600" dirty="0">
                          <a:effectLst/>
                        </a:rPr>
                        <a:t>(For removal of tissue expander without replacement, use 11971)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6007685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0" y="4447440"/>
            <a:ext cx="8954814" cy="1754326"/>
          </a:xfrm>
          <a:prstGeom prst="rect">
            <a:avLst/>
          </a:prstGeom>
          <a:noFill/>
        </p:spPr>
        <p:txBody>
          <a:bodyPr wrap="square" rtlCol="0">
            <a:spAutoFit/>
          </a:bodyPr>
          <a:lstStyle/>
          <a:p>
            <a:r>
              <a:rPr lang="en-US" dirty="0"/>
              <a:t>Key points: Includes both implant and contents (e.g. silicone)</a:t>
            </a:r>
          </a:p>
          <a:p>
            <a:r>
              <a:rPr lang="en-US" dirty="0"/>
              <a:t>		     Not separately reported with complete capsulectomy if all contents 					    </a:t>
            </a:r>
            <a:r>
              <a:rPr lang="en-US" dirty="0" err="1"/>
              <a:t>intracapsular</a:t>
            </a:r>
            <a:r>
              <a:rPr lang="en-US" dirty="0"/>
              <a:t> (19371) </a:t>
            </a:r>
          </a:p>
          <a:p>
            <a:r>
              <a:rPr lang="en-US" dirty="0"/>
              <a:t>		     Can separately report new implant placement placement with 19342</a:t>
            </a:r>
          </a:p>
          <a:p>
            <a:r>
              <a:rPr lang="en-US" dirty="0"/>
              <a:t>	            Expected mild increase in </a:t>
            </a:r>
            <a:r>
              <a:rPr lang="en-US" dirty="0" err="1"/>
              <a:t>wRVU</a:t>
            </a:r>
            <a:r>
              <a:rPr lang="en-US" dirty="0"/>
              <a:t> attribution (current 8.54)</a:t>
            </a:r>
          </a:p>
          <a:p>
            <a:r>
              <a:rPr lang="en-US" dirty="0"/>
              <a:t>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19330 – Removal of Ruptured Breast Implant</a:t>
            </a:r>
          </a:p>
        </p:txBody>
      </p:sp>
      <p:graphicFrame>
        <p:nvGraphicFramePr>
          <p:cNvPr id="9" name="Table 8"/>
          <p:cNvGraphicFramePr>
            <a:graphicFrameLocks noGrp="1"/>
          </p:cNvGraphicFramePr>
          <p:nvPr>
            <p:extLst>
              <p:ext uri="{D42A27DB-BD31-4B8C-83A1-F6EECF244321}">
                <p14:modId xmlns:p14="http://schemas.microsoft.com/office/powerpoint/2010/main" val="4122268381"/>
              </p:ext>
            </p:extLst>
          </p:nvPr>
        </p:nvGraphicFramePr>
        <p:xfrm>
          <a:off x="482272" y="1323525"/>
          <a:ext cx="8176279" cy="3138323"/>
        </p:xfrm>
        <a:graphic>
          <a:graphicData uri="http://schemas.openxmlformats.org/drawingml/2006/table">
            <a:tbl>
              <a:tblPr firstRow="1" firstCol="1" bandRow="1">
                <a:tableStyleId>{5C22544A-7EE6-4342-B048-85BDC9FD1C3A}</a:tableStyleId>
              </a:tblPr>
              <a:tblGrid>
                <a:gridCol w="3053143">
                  <a:extLst>
                    <a:ext uri="{9D8B030D-6E8A-4147-A177-3AD203B41FA5}">
                      <a16:colId xmlns:a16="http://schemas.microsoft.com/office/drawing/2014/main" val="3643878632"/>
                    </a:ext>
                  </a:extLst>
                </a:gridCol>
                <a:gridCol w="5123136">
                  <a:extLst>
                    <a:ext uri="{9D8B030D-6E8A-4147-A177-3AD203B41FA5}">
                      <a16:colId xmlns:a16="http://schemas.microsoft.com/office/drawing/2014/main" val="3958918408"/>
                    </a:ext>
                  </a:extLst>
                </a:gridCol>
              </a:tblGrid>
              <a:tr h="243579">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243579">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264759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dirty="0">
                          <a:effectLst/>
                        </a:rPr>
                        <a:t>Removal of mammary implant material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tc>
                  <a:txBody>
                    <a:bodyPr/>
                    <a:lstStyle/>
                    <a:p>
                      <a:pPr marL="0" marR="0">
                        <a:lnSpc>
                          <a:spcPct val="115000"/>
                        </a:lnSpc>
                        <a:spcBef>
                          <a:spcPts val="0"/>
                        </a:spcBef>
                        <a:spcAft>
                          <a:spcPts val="0"/>
                        </a:spcAft>
                        <a:tabLst>
                          <a:tab pos="1623060" algn="l"/>
                        </a:tabLst>
                      </a:pPr>
                      <a:r>
                        <a:rPr lang="en-US" sz="1400" dirty="0">
                          <a:effectLst/>
                        </a:rPr>
                        <a:t>Removal of ruptured breast implant, including implant </a:t>
                      </a:r>
                    </a:p>
                    <a:p>
                      <a:pPr marL="0" marR="0">
                        <a:lnSpc>
                          <a:spcPct val="115000"/>
                        </a:lnSpc>
                        <a:spcBef>
                          <a:spcPts val="0"/>
                        </a:spcBef>
                        <a:spcAft>
                          <a:spcPts val="0"/>
                        </a:spcAft>
                        <a:tabLst>
                          <a:tab pos="1623060" algn="l"/>
                        </a:tabLst>
                      </a:pPr>
                      <a:r>
                        <a:rPr lang="en-US" sz="1400" dirty="0">
                          <a:effectLst/>
                        </a:rPr>
                        <a:t>contents (</a:t>
                      </a:r>
                      <a:r>
                        <a:rPr lang="en-US" sz="1400" dirty="0" err="1">
                          <a:effectLst/>
                        </a:rPr>
                        <a:t>eg</a:t>
                      </a:r>
                      <a:r>
                        <a:rPr lang="en-US" sz="1400" dirty="0">
                          <a:effectLst/>
                        </a:rPr>
                        <a:t>, saline, silicone, gel)</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(Do not report 19330 for removal of ruptured tissue expander)</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(For removal of ruptured tissue expander with placement of breast implant, use 11970)</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(For removal of ruptured tissue expander without replacement, use 11971)</a:t>
                      </a:r>
                    </a:p>
                    <a:p>
                      <a:pPr marL="285750" marR="0" indent="-285750">
                        <a:lnSpc>
                          <a:spcPct val="115000"/>
                        </a:lnSpc>
                        <a:spcBef>
                          <a:spcPts val="0"/>
                        </a:spcBef>
                        <a:spcAft>
                          <a:spcPts val="0"/>
                        </a:spcAft>
                        <a:buFont typeface="Arial" panose="020B0604020202020204" pitchFamily="34" charset="0"/>
                        <a:buChar char="•"/>
                        <a:tabLst>
                          <a:tab pos="1623060" algn="l"/>
                        </a:tabLst>
                      </a:pPr>
                      <a:r>
                        <a:rPr lang="en-US" sz="1400" dirty="0">
                          <a:effectLst/>
                        </a:rPr>
                        <a:t>(For placement of new breast implant during same operative session, use 19342)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965214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B9BAE-5F18-40D8-9B51-4F37B5E787C8}"/>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DD8D4BFD-BD81-470F-8FF8-85EA175EAC93}"/>
              </a:ext>
            </a:extLst>
          </p:cNvPr>
          <p:cNvSpPr>
            <a:spLocks noGrp="1"/>
          </p:cNvSpPr>
          <p:nvPr>
            <p:ph idx="1"/>
          </p:nvPr>
        </p:nvSpPr>
        <p:spPr/>
        <p:txBody>
          <a:bodyPr/>
          <a:lstStyle/>
          <a:p>
            <a:r>
              <a:rPr lang="en-US" dirty="0">
                <a:solidFill>
                  <a:schemeClr val="tx1">
                    <a:lumMod val="95000"/>
                    <a:lumOff val="5000"/>
                  </a:schemeClr>
                </a:solidFill>
              </a:rPr>
              <a:t>CMS initial proposal – “simplify” code level selection</a:t>
            </a:r>
          </a:p>
          <a:p>
            <a:r>
              <a:rPr lang="en-US" dirty="0">
                <a:solidFill>
                  <a:schemeClr val="tx1">
                    <a:lumMod val="95000"/>
                    <a:lumOff val="5000"/>
                  </a:schemeClr>
                </a:solidFill>
              </a:rPr>
              <a:t>Eliminate pay differentials between level of service</a:t>
            </a:r>
          </a:p>
          <a:p>
            <a:endParaRPr lang="en-US" dirty="0">
              <a:solidFill>
                <a:schemeClr val="tx1">
                  <a:lumMod val="95000"/>
                  <a:lumOff val="5000"/>
                </a:schemeClr>
              </a:solidFill>
            </a:endParaRPr>
          </a:p>
          <a:p>
            <a:pPr lvl="1"/>
            <a:endParaRPr lang="en-US" dirty="0"/>
          </a:p>
        </p:txBody>
      </p:sp>
      <p:graphicFrame>
        <p:nvGraphicFramePr>
          <p:cNvPr id="4" name="Table 4">
            <a:extLst>
              <a:ext uri="{FF2B5EF4-FFF2-40B4-BE49-F238E27FC236}">
                <a16:creationId xmlns:a16="http://schemas.microsoft.com/office/drawing/2014/main" id="{AD9CFD04-2820-4813-A5ED-89C85C4D003D}"/>
              </a:ext>
            </a:extLst>
          </p:cNvPr>
          <p:cNvGraphicFramePr>
            <a:graphicFrameLocks noGrp="1"/>
          </p:cNvGraphicFramePr>
          <p:nvPr>
            <p:extLst>
              <p:ext uri="{D42A27DB-BD31-4B8C-83A1-F6EECF244321}">
                <p14:modId xmlns:p14="http://schemas.microsoft.com/office/powerpoint/2010/main" val="459598893"/>
              </p:ext>
            </p:extLst>
          </p:nvPr>
        </p:nvGraphicFramePr>
        <p:xfrm>
          <a:off x="973493" y="3429000"/>
          <a:ext cx="6640284" cy="2225040"/>
        </p:xfrm>
        <a:graphic>
          <a:graphicData uri="http://schemas.openxmlformats.org/drawingml/2006/table">
            <a:tbl>
              <a:tblPr firstRow="1" bandRow="1">
                <a:tableStyleId>{5C22544A-7EE6-4342-B048-85BDC9FD1C3A}</a:tableStyleId>
              </a:tblPr>
              <a:tblGrid>
                <a:gridCol w="1471127">
                  <a:extLst>
                    <a:ext uri="{9D8B030D-6E8A-4147-A177-3AD203B41FA5}">
                      <a16:colId xmlns:a16="http://schemas.microsoft.com/office/drawing/2014/main" val="65528852"/>
                    </a:ext>
                  </a:extLst>
                </a:gridCol>
                <a:gridCol w="2332653">
                  <a:extLst>
                    <a:ext uri="{9D8B030D-6E8A-4147-A177-3AD203B41FA5}">
                      <a16:colId xmlns:a16="http://schemas.microsoft.com/office/drawing/2014/main" val="3411645578"/>
                    </a:ext>
                  </a:extLst>
                </a:gridCol>
                <a:gridCol w="2836504">
                  <a:extLst>
                    <a:ext uri="{9D8B030D-6E8A-4147-A177-3AD203B41FA5}">
                      <a16:colId xmlns:a16="http://schemas.microsoft.com/office/drawing/2014/main" val="2619686175"/>
                    </a:ext>
                  </a:extLst>
                </a:gridCol>
              </a:tblGrid>
              <a:tr h="370840">
                <a:tc>
                  <a:txBody>
                    <a:bodyPr/>
                    <a:lstStyle/>
                    <a:p>
                      <a:r>
                        <a:rPr lang="en-US" dirty="0"/>
                        <a:t>CPT Code</a:t>
                      </a:r>
                    </a:p>
                  </a:txBody>
                  <a:tcPr/>
                </a:tc>
                <a:tc>
                  <a:txBody>
                    <a:bodyPr/>
                    <a:lstStyle/>
                    <a:p>
                      <a:r>
                        <a:rPr lang="en-US" dirty="0"/>
                        <a:t>2018 Payment</a:t>
                      </a:r>
                    </a:p>
                  </a:txBody>
                  <a:tcPr/>
                </a:tc>
                <a:tc>
                  <a:txBody>
                    <a:bodyPr/>
                    <a:lstStyle/>
                    <a:p>
                      <a:r>
                        <a:rPr lang="en-US" dirty="0"/>
                        <a:t>Proposed Payment</a:t>
                      </a:r>
                    </a:p>
                  </a:txBody>
                  <a:tcPr/>
                </a:tc>
                <a:extLst>
                  <a:ext uri="{0D108BD9-81ED-4DB2-BD59-A6C34878D82A}">
                    <a16:rowId xmlns:a16="http://schemas.microsoft.com/office/drawing/2014/main" val="1295551269"/>
                  </a:ext>
                </a:extLst>
              </a:tr>
              <a:tr h="370840">
                <a:tc>
                  <a:txBody>
                    <a:bodyPr/>
                    <a:lstStyle/>
                    <a:p>
                      <a:r>
                        <a:rPr lang="en-US" dirty="0"/>
                        <a:t>99211</a:t>
                      </a:r>
                    </a:p>
                  </a:txBody>
                  <a:tcPr/>
                </a:tc>
                <a:tc>
                  <a:txBody>
                    <a:bodyPr/>
                    <a:lstStyle/>
                    <a:p>
                      <a:r>
                        <a:rPr lang="en-US" dirty="0"/>
                        <a:t>$22.00</a:t>
                      </a:r>
                    </a:p>
                  </a:txBody>
                  <a:tcPr/>
                </a:tc>
                <a:tc>
                  <a:txBody>
                    <a:bodyPr/>
                    <a:lstStyle/>
                    <a:p>
                      <a:r>
                        <a:rPr lang="en-US" dirty="0"/>
                        <a:t>$24.00</a:t>
                      </a:r>
                    </a:p>
                  </a:txBody>
                  <a:tcPr/>
                </a:tc>
                <a:extLst>
                  <a:ext uri="{0D108BD9-81ED-4DB2-BD59-A6C34878D82A}">
                    <a16:rowId xmlns:a16="http://schemas.microsoft.com/office/drawing/2014/main" val="1088889862"/>
                  </a:ext>
                </a:extLst>
              </a:tr>
              <a:tr h="370840">
                <a:tc>
                  <a:txBody>
                    <a:bodyPr/>
                    <a:lstStyle/>
                    <a:p>
                      <a:r>
                        <a:rPr lang="en-US" dirty="0"/>
                        <a:t>99212</a:t>
                      </a:r>
                    </a:p>
                  </a:txBody>
                  <a:tcPr/>
                </a:tc>
                <a:tc>
                  <a:txBody>
                    <a:bodyPr/>
                    <a:lstStyle/>
                    <a:p>
                      <a:r>
                        <a:rPr lang="en-US" dirty="0"/>
                        <a:t>$45.00</a:t>
                      </a:r>
                    </a:p>
                  </a:txBody>
                  <a:tcPr/>
                </a:tc>
                <a:tc rowSpan="4">
                  <a:txBody>
                    <a:bodyPr/>
                    <a:lstStyle/>
                    <a:p>
                      <a:endParaRPr lang="en-US" dirty="0"/>
                    </a:p>
                    <a:p>
                      <a:endParaRPr lang="en-US" dirty="0"/>
                    </a:p>
                    <a:p>
                      <a:r>
                        <a:rPr lang="en-US" dirty="0"/>
                        <a:t> $92.00</a:t>
                      </a:r>
                    </a:p>
                  </a:txBody>
                  <a:tcPr/>
                </a:tc>
                <a:extLst>
                  <a:ext uri="{0D108BD9-81ED-4DB2-BD59-A6C34878D82A}">
                    <a16:rowId xmlns:a16="http://schemas.microsoft.com/office/drawing/2014/main" val="2360716029"/>
                  </a:ext>
                </a:extLst>
              </a:tr>
              <a:tr h="370840">
                <a:tc>
                  <a:txBody>
                    <a:bodyPr/>
                    <a:lstStyle/>
                    <a:p>
                      <a:r>
                        <a:rPr lang="en-US" dirty="0"/>
                        <a:t>99213</a:t>
                      </a:r>
                    </a:p>
                  </a:txBody>
                  <a:tcPr/>
                </a:tc>
                <a:tc>
                  <a:txBody>
                    <a:bodyPr/>
                    <a:lstStyle/>
                    <a:p>
                      <a:r>
                        <a:rPr lang="en-US" dirty="0"/>
                        <a:t>$74.00</a:t>
                      </a:r>
                    </a:p>
                  </a:txBody>
                  <a:tcPr/>
                </a:tc>
                <a:tc vMerge="1">
                  <a:txBody>
                    <a:bodyPr/>
                    <a:lstStyle/>
                    <a:p>
                      <a:endParaRPr lang="en-US" dirty="0"/>
                    </a:p>
                  </a:txBody>
                  <a:tcPr/>
                </a:tc>
                <a:extLst>
                  <a:ext uri="{0D108BD9-81ED-4DB2-BD59-A6C34878D82A}">
                    <a16:rowId xmlns:a16="http://schemas.microsoft.com/office/drawing/2014/main" val="4116243155"/>
                  </a:ext>
                </a:extLst>
              </a:tr>
              <a:tr h="370840">
                <a:tc>
                  <a:txBody>
                    <a:bodyPr/>
                    <a:lstStyle/>
                    <a:p>
                      <a:r>
                        <a:rPr lang="en-US" dirty="0"/>
                        <a:t>99214</a:t>
                      </a:r>
                    </a:p>
                  </a:txBody>
                  <a:tcPr/>
                </a:tc>
                <a:tc>
                  <a:txBody>
                    <a:bodyPr/>
                    <a:lstStyle/>
                    <a:p>
                      <a:r>
                        <a:rPr lang="en-US" dirty="0"/>
                        <a:t>$109.00</a:t>
                      </a:r>
                    </a:p>
                  </a:txBody>
                  <a:tcPr/>
                </a:tc>
                <a:tc vMerge="1">
                  <a:txBody>
                    <a:bodyPr/>
                    <a:lstStyle/>
                    <a:p>
                      <a:endParaRPr lang="en-US" dirty="0"/>
                    </a:p>
                  </a:txBody>
                  <a:tcPr/>
                </a:tc>
                <a:extLst>
                  <a:ext uri="{0D108BD9-81ED-4DB2-BD59-A6C34878D82A}">
                    <a16:rowId xmlns:a16="http://schemas.microsoft.com/office/drawing/2014/main" val="3293915163"/>
                  </a:ext>
                </a:extLst>
              </a:tr>
              <a:tr h="370840">
                <a:tc>
                  <a:txBody>
                    <a:bodyPr/>
                    <a:lstStyle/>
                    <a:p>
                      <a:r>
                        <a:rPr lang="en-US" dirty="0"/>
                        <a:t>99215</a:t>
                      </a:r>
                    </a:p>
                  </a:txBody>
                  <a:tcPr/>
                </a:tc>
                <a:tc>
                  <a:txBody>
                    <a:bodyPr/>
                    <a:lstStyle/>
                    <a:p>
                      <a:r>
                        <a:rPr lang="en-US" dirty="0"/>
                        <a:t>$148.00</a:t>
                      </a:r>
                    </a:p>
                  </a:txBody>
                  <a:tcPr/>
                </a:tc>
                <a:tc vMerge="1">
                  <a:txBody>
                    <a:bodyPr/>
                    <a:lstStyle/>
                    <a:p>
                      <a:endParaRPr lang="en-US" dirty="0"/>
                    </a:p>
                  </a:txBody>
                  <a:tcPr/>
                </a:tc>
                <a:extLst>
                  <a:ext uri="{0D108BD9-81ED-4DB2-BD59-A6C34878D82A}">
                    <a16:rowId xmlns:a16="http://schemas.microsoft.com/office/drawing/2014/main" val="1628350359"/>
                  </a:ext>
                </a:extLst>
              </a:tr>
            </a:tbl>
          </a:graphicData>
        </a:graphic>
      </p:graphicFrame>
    </p:spTree>
    <p:extLst>
      <p:ext uri="{BB962C8B-B14F-4D97-AF65-F5344CB8AC3E}">
        <p14:creationId xmlns:p14="http://schemas.microsoft.com/office/powerpoint/2010/main" val="4284007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93004" y="3958709"/>
            <a:ext cx="8954814" cy="646331"/>
          </a:xfrm>
          <a:prstGeom prst="rect">
            <a:avLst/>
          </a:prstGeom>
          <a:noFill/>
        </p:spPr>
        <p:txBody>
          <a:bodyPr wrap="square" rtlCol="0">
            <a:spAutoFit/>
          </a:bodyPr>
          <a:lstStyle/>
          <a:p>
            <a:r>
              <a:rPr lang="en-US" dirty="0"/>
              <a:t>Key points:  Clarification on reporting implant and/or TE at same time as flap</a:t>
            </a:r>
          </a:p>
          <a:p>
            <a:r>
              <a:rPr lang="en-US" dirty="0"/>
              <a:t>	             No expected change in </a:t>
            </a:r>
            <a:r>
              <a:rPr lang="en-US" dirty="0" err="1"/>
              <a:t>wRVU</a:t>
            </a:r>
            <a:r>
              <a:rPr lang="en-US" dirty="0"/>
              <a:t> attribution – was not part of survey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19361 – </a:t>
            </a:r>
            <a:r>
              <a:rPr lang="en-US" sz="2400" b="1" dirty="0" err="1"/>
              <a:t>Lat</a:t>
            </a:r>
            <a:r>
              <a:rPr lang="en-US" sz="2400" b="1" dirty="0"/>
              <a:t> </a:t>
            </a:r>
            <a:r>
              <a:rPr lang="en-US" sz="2400" b="1" dirty="0" err="1"/>
              <a:t>Dorsi</a:t>
            </a:r>
            <a:endParaRPr lang="en-US" sz="2400" b="1" dirty="0"/>
          </a:p>
        </p:txBody>
      </p:sp>
      <p:graphicFrame>
        <p:nvGraphicFramePr>
          <p:cNvPr id="9" name="Table 8"/>
          <p:cNvGraphicFramePr>
            <a:graphicFrameLocks noGrp="1"/>
          </p:cNvGraphicFramePr>
          <p:nvPr>
            <p:extLst>
              <p:ext uri="{D42A27DB-BD31-4B8C-83A1-F6EECF244321}">
                <p14:modId xmlns:p14="http://schemas.microsoft.com/office/powerpoint/2010/main" val="1615130241"/>
              </p:ext>
            </p:extLst>
          </p:nvPr>
        </p:nvGraphicFramePr>
        <p:xfrm>
          <a:off x="482272" y="1323525"/>
          <a:ext cx="8176279" cy="2197608"/>
        </p:xfrm>
        <a:graphic>
          <a:graphicData uri="http://schemas.openxmlformats.org/drawingml/2006/table">
            <a:tbl>
              <a:tblPr firstRow="1" firstCol="1" bandRow="1">
                <a:tableStyleId>{5C22544A-7EE6-4342-B048-85BDC9FD1C3A}</a:tableStyleId>
              </a:tblPr>
              <a:tblGrid>
                <a:gridCol w="3616762">
                  <a:extLst>
                    <a:ext uri="{9D8B030D-6E8A-4147-A177-3AD203B41FA5}">
                      <a16:colId xmlns:a16="http://schemas.microsoft.com/office/drawing/2014/main" val="3643878632"/>
                    </a:ext>
                  </a:extLst>
                </a:gridCol>
                <a:gridCol w="4559517">
                  <a:extLst>
                    <a:ext uri="{9D8B030D-6E8A-4147-A177-3AD203B41FA5}">
                      <a16:colId xmlns:a16="http://schemas.microsoft.com/office/drawing/2014/main" val="3958918408"/>
                    </a:ext>
                  </a:extLst>
                </a:gridCol>
              </a:tblGrid>
              <a:tr h="162762">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162762">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838737">
                <a:tc>
                  <a:txBody>
                    <a:bodyPr/>
                    <a:lstStyle/>
                    <a:p>
                      <a:pPr marL="0" marR="0">
                        <a:spcBef>
                          <a:spcPts val="0"/>
                        </a:spcBef>
                        <a:spcAft>
                          <a:spcPts val="0"/>
                        </a:spcAft>
                      </a:pPr>
                      <a:r>
                        <a:rPr lang="en-US" sz="1400" b="0" dirty="0">
                          <a:effectLst/>
                        </a:rPr>
                        <a:t>Breast Reconstruction with latissimus </a:t>
                      </a:r>
                      <a:r>
                        <a:rPr lang="en-US" sz="1400" b="0" dirty="0" err="1">
                          <a:effectLst/>
                        </a:rPr>
                        <a:t>dorsi</a:t>
                      </a:r>
                      <a:r>
                        <a:rPr lang="en-US" sz="1400" b="0" dirty="0">
                          <a:effectLst/>
                        </a:rPr>
                        <a:t> flap, without prosthetic implant </a:t>
                      </a:r>
                      <a:endParaRPr lang="en-US" sz="1100" b="0" dirty="0">
                        <a:effectLst/>
                      </a:endParaRPr>
                    </a:p>
                    <a:p>
                      <a:pPr marL="0" marR="0">
                        <a:spcBef>
                          <a:spcPts val="0"/>
                        </a:spcBef>
                        <a:spcAft>
                          <a:spcPts val="0"/>
                        </a:spcAft>
                      </a:pPr>
                      <a:r>
                        <a:rPr lang="en-US" sz="1400" b="0" dirty="0">
                          <a:effectLst/>
                        </a:rPr>
                        <a:t> </a:t>
                      </a:r>
                      <a:endParaRPr lang="en-US" sz="1100" b="0" dirty="0">
                        <a:effectLst/>
                      </a:endParaRPr>
                    </a:p>
                    <a:p>
                      <a:pPr marL="285750" marR="0" indent="-285750">
                        <a:spcBef>
                          <a:spcPts val="0"/>
                        </a:spcBef>
                        <a:spcAft>
                          <a:spcPts val="0"/>
                        </a:spcAft>
                        <a:buFont typeface="Arial" panose="020B0604020202020204" pitchFamily="34" charset="0"/>
                        <a:buChar char="•"/>
                      </a:pPr>
                      <a:r>
                        <a:rPr lang="en-US" sz="1400" b="0" dirty="0">
                          <a:effectLst/>
                        </a:rPr>
                        <a:t>(For insertion of prosthesis, use also 19340)</a:t>
                      </a:r>
                      <a:endParaRPr lang="en-US" sz="11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120" marR="65120" marT="0" marB="0"/>
                </a:tc>
                <a:tc>
                  <a:txBody>
                    <a:bodyPr/>
                    <a:lstStyle/>
                    <a:p>
                      <a:r>
                        <a:rPr lang="en-US" sz="1400" dirty="0">
                          <a:effectLst/>
                        </a:rPr>
                        <a:t>Breast reconstruction; with latissimus </a:t>
                      </a:r>
                      <a:r>
                        <a:rPr lang="en-US" sz="1400" dirty="0" err="1">
                          <a:effectLst/>
                        </a:rPr>
                        <a:t>dorsi</a:t>
                      </a:r>
                      <a:r>
                        <a:rPr lang="en-US" sz="1400" dirty="0">
                          <a:effectLst/>
                        </a:rPr>
                        <a:t> flap</a:t>
                      </a:r>
                    </a:p>
                    <a:p>
                      <a:endParaRPr lang="en-US" sz="1400" dirty="0">
                        <a:effectLst/>
                      </a:endParaRPr>
                    </a:p>
                    <a:p>
                      <a:pPr marL="285750" indent="-285750">
                        <a:buFont typeface="Arial" panose="020B0604020202020204" pitchFamily="34" charset="0"/>
                        <a:buChar char="•"/>
                      </a:pPr>
                      <a:r>
                        <a:rPr lang="en-US" sz="1400" dirty="0">
                          <a:effectLst/>
                        </a:rPr>
                        <a:t>(For insertion of breast implant with latissimus </a:t>
                      </a:r>
                      <a:r>
                        <a:rPr lang="en-US" sz="1400" dirty="0" err="1">
                          <a:effectLst/>
                        </a:rPr>
                        <a:t>dorsi</a:t>
                      </a:r>
                      <a:r>
                        <a:rPr lang="en-US" sz="1400" dirty="0">
                          <a:effectLst/>
                        </a:rPr>
                        <a:t> flap on same day of mastectomy, use 19340) </a:t>
                      </a:r>
                    </a:p>
                    <a:p>
                      <a:pPr marL="285750" indent="-285750">
                        <a:buFont typeface="Arial" panose="020B0604020202020204" pitchFamily="34" charset="0"/>
                        <a:buChar char="•"/>
                      </a:pPr>
                      <a:r>
                        <a:rPr lang="en-US" sz="1400" dirty="0">
                          <a:effectLst/>
                        </a:rPr>
                        <a:t>(For insertion of breast implant with latissimus </a:t>
                      </a:r>
                      <a:r>
                        <a:rPr lang="en-US" sz="1400" dirty="0" err="1">
                          <a:effectLst/>
                        </a:rPr>
                        <a:t>dorsi</a:t>
                      </a:r>
                      <a:r>
                        <a:rPr lang="en-US" sz="1400" dirty="0">
                          <a:effectLst/>
                        </a:rPr>
                        <a:t> flap on day separate from mastectomy, use 19342)</a:t>
                      </a:r>
                    </a:p>
                    <a:p>
                      <a:pPr marL="285750" indent="-285750">
                        <a:buFont typeface="Arial" panose="020B0604020202020204" pitchFamily="34" charset="0"/>
                        <a:buChar char="•"/>
                      </a:pPr>
                      <a:r>
                        <a:rPr lang="en-US" sz="1400" dirty="0">
                          <a:effectLst/>
                        </a:rPr>
                        <a:t>(For insertion of tissue expander with latissimus </a:t>
                      </a:r>
                      <a:r>
                        <a:rPr lang="en-US" sz="1400" dirty="0" err="1">
                          <a:effectLst/>
                        </a:rPr>
                        <a:t>dorsi</a:t>
                      </a:r>
                      <a:r>
                        <a:rPr lang="en-US" sz="1400" dirty="0">
                          <a:effectLst/>
                        </a:rPr>
                        <a:t> flap, use 19357)</a:t>
                      </a: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465299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93004" y="3958709"/>
            <a:ext cx="8954814" cy="1754326"/>
          </a:xfrm>
          <a:prstGeom prst="rect">
            <a:avLst/>
          </a:prstGeom>
          <a:noFill/>
        </p:spPr>
        <p:txBody>
          <a:bodyPr wrap="square" rtlCol="0">
            <a:spAutoFit/>
          </a:bodyPr>
          <a:lstStyle/>
          <a:p>
            <a:r>
              <a:rPr lang="en-US" dirty="0"/>
              <a:t>Key points:  Short descriptor includes DIEPs and other flaps (previous CPT </a:t>
            </a:r>
          </a:p>
          <a:p>
            <a:r>
              <a:rPr lang="en-US" dirty="0"/>
              <a:t>			   documentation had included these flaps in 19364</a:t>
            </a:r>
          </a:p>
          <a:p>
            <a:r>
              <a:rPr lang="en-US" dirty="0"/>
              <a:t>		      Includes the flap harvest, microsurgical anastomosis of one artery and</a:t>
            </a:r>
          </a:p>
          <a:p>
            <a:r>
              <a:rPr lang="en-US" dirty="0"/>
              <a:t>                         two veins with use of an operating microscope, flap inset as a breast</a:t>
            </a:r>
          </a:p>
          <a:p>
            <a:r>
              <a:rPr lang="en-US" dirty="0"/>
              <a:t>                         mound, and donor site closure</a:t>
            </a:r>
          </a:p>
          <a:p>
            <a:r>
              <a:rPr lang="en-US" dirty="0"/>
              <a:t>	             No expected change in </a:t>
            </a:r>
            <a:r>
              <a:rPr lang="en-US" dirty="0" err="1"/>
              <a:t>wRVU</a:t>
            </a:r>
            <a:r>
              <a:rPr lang="en-US" dirty="0"/>
              <a:t> attribution – was not part of RUC survey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19364 – Free flap breast reconstruction</a:t>
            </a:r>
          </a:p>
        </p:txBody>
      </p:sp>
      <p:graphicFrame>
        <p:nvGraphicFramePr>
          <p:cNvPr id="9" name="Table 8"/>
          <p:cNvGraphicFramePr>
            <a:graphicFrameLocks noGrp="1"/>
          </p:cNvGraphicFramePr>
          <p:nvPr>
            <p:extLst>
              <p:ext uri="{D42A27DB-BD31-4B8C-83A1-F6EECF244321}">
                <p14:modId xmlns:p14="http://schemas.microsoft.com/office/powerpoint/2010/main" val="810914701"/>
              </p:ext>
            </p:extLst>
          </p:nvPr>
        </p:nvGraphicFramePr>
        <p:xfrm>
          <a:off x="415271" y="1328948"/>
          <a:ext cx="8176279" cy="2504343"/>
        </p:xfrm>
        <a:graphic>
          <a:graphicData uri="http://schemas.openxmlformats.org/drawingml/2006/table">
            <a:tbl>
              <a:tblPr firstRow="1" firstCol="1" bandRow="1">
                <a:tableStyleId>{5C22544A-7EE6-4342-B048-85BDC9FD1C3A}</a:tableStyleId>
              </a:tblPr>
              <a:tblGrid>
                <a:gridCol w="3616762">
                  <a:extLst>
                    <a:ext uri="{9D8B030D-6E8A-4147-A177-3AD203B41FA5}">
                      <a16:colId xmlns:a16="http://schemas.microsoft.com/office/drawing/2014/main" val="3643878632"/>
                    </a:ext>
                  </a:extLst>
                </a:gridCol>
                <a:gridCol w="4559517">
                  <a:extLst>
                    <a:ext uri="{9D8B030D-6E8A-4147-A177-3AD203B41FA5}">
                      <a16:colId xmlns:a16="http://schemas.microsoft.com/office/drawing/2014/main" val="3958918408"/>
                    </a:ext>
                  </a:extLst>
                </a:gridCol>
              </a:tblGrid>
              <a:tr h="162762">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338739">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dirty="0">
                          <a:effectLst/>
                          <a:latin typeface="Arial" panose="020B0604020202020204" pitchFamily="34" charset="0"/>
                          <a:cs typeface="Arial" panose="020B0604020202020204" pitchFamily="34" charset="0"/>
                        </a:rPr>
                        <a:t>Descriptor</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1513489">
                <a:tc>
                  <a:txBody>
                    <a:bodyPr/>
                    <a:lstStyle/>
                    <a:p>
                      <a:pPr marL="0" marR="0" indent="0">
                        <a:spcBef>
                          <a:spcPts val="0"/>
                        </a:spcBef>
                        <a:spcAft>
                          <a:spcPts val="0"/>
                        </a:spcAft>
                        <a:buFont typeface="Arial" panose="020B0604020202020204" pitchFamily="34" charset="0"/>
                        <a:buNone/>
                      </a:pPr>
                      <a:r>
                        <a:rPr lang="en-US" sz="1400" b="0" dirty="0">
                          <a:effectLst/>
                        </a:rPr>
                        <a:t>Breast reconstruction with free flap</a:t>
                      </a:r>
                      <a:endParaRPr lang="en-US" sz="1100" b="0" dirty="0">
                        <a:effectLst/>
                      </a:endParaRPr>
                    </a:p>
                    <a:p>
                      <a:pPr marL="0" marR="0" indent="0">
                        <a:spcBef>
                          <a:spcPts val="0"/>
                        </a:spcBef>
                        <a:spcAft>
                          <a:spcPts val="0"/>
                        </a:spcAft>
                        <a:buFont typeface="Arial" panose="020B0604020202020204" pitchFamily="34" charset="0"/>
                        <a:buNone/>
                      </a:pPr>
                      <a:endParaRPr lang="en-US" sz="1100" b="0" dirty="0">
                        <a:effectLst/>
                      </a:endParaRPr>
                    </a:p>
                    <a:p>
                      <a:pPr marL="285750" marR="0" indent="-285750">
                        <a:spcBef>
                          <a:spcPts val="0"/>
                        </a:spcBef>
                        <a:spcAft>
                          <a:spcPts val="0"/>
                        </a:spcAft>
                        <a:buFont typeface="Arial" panose="020B0604020202020204" pitchFamily="34" charset="0"/>
                        <a:buChar char="•"/>
                      </a:pPr>
                      <a:r>
                        <a:rPr lang="en-US" sz="1400" b="0" dirty="0">
                          <a:effectLst/>
                        </a:rPr>
                        <a:t>(Do not report 69990 in addition to code 19364) </a:t>
                      </a:r>
                      <a:endParaRPr lang="en-US" sz="1100" b="0" dirty="0">
                        <a:effectLst/>
                      </a:endParaRPr>
                    </a:p>
                    <a:p>
                      <a:pPr marL="285750" marR="0" indent="-285750">
                        <a:spcBef>
                          <a:spcPts val="0"/>
                        </a:spcBef>
                        <a:spcAft>
                          <a:spcPts val="0"/>
                        </a:spcAft>
                        <a:buFont typeface="Arial" panose="020B0604020202020204" pitchFamily="34" charset="0"/>
                        <a:buChar char="•"/>
                      </a:pPr>
                      <a:r>
                        <a:rPr lang="en-US" sz="1400" b="0" dirty="0">
                          <a:effectLst/>
                        </a:rPr>
                        <a:t>(19364 includes harvesting of the flap, microvascular transfer, closure of donor site, and inset shaping the flap into breast)</a:t>
                      </a:r>
                      <a:endParaRPr lang="en-US" sz="11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120" marR="65120" marT="0" marB="0"/>
                </a:tc>
                <a:tc>
                  <a:txBody>
                    <a:bodyPr/>
                    <a:lstStyle/>
                    <a:p>
                      <a:r>
                        <a:rPr lang="en-US" sz="1400" dirty="0">
                          <a:effectLst/>
                        </a:rPr>
                        <a:t>Breast reconstruction; with free flap (e.g. </a:t>
                      </a:r>
                      <a:r>
                        <a:rPr lang="en-US" sz="1400" dirty="0" err="1">
                          <a:effectLst/>
                        </a:rPr>
                        <a:t>fTRAM</a:t>
                      </a:r>
                      <a:r>
                        <a:rPr lang="en-US" sz="1400" dirty="0">
                          <a:effectLst/>
                        </a:rPr>
                        <a:t>, DIEP, SIEA, GAP flap)</a:t>
                      </a:r>
                    </a:p>
                    <a:p>
                      <a:endParaRPr lang="en-US" sz="1400" dirty="0">
                        <a:effectLst/>
                      </a:endParaRPr>
                    </a:p>
                    <a:p>
                      <a:pPr marL="285750" indent="-285750">
                        <a:buFont typeface="Arial" panose="020B0604020202020204" pitchFamily="34" charset="0"/>
                        <a:buChar char="•"/>
                      </a:pPr>
                      <a:r>
                        <a:rPr lang="en-US" sz="1400" kern="1200" dirty="0">
                          <a:solidFill>
                            <a:schemeClr val="dk1"/>
                          </a:solidFill>
                          <a:effectLst/>
                          <a:latin typeface="+mn-lt"/>
                          <a:ea typeface="+mn-ea"/>
                          <a:cs typeface="+mn-cs"/>
                        </a:rPr>
                        <a:t>(Do not report code 69990 in addition to code 19364)</a:t>
                      </a:r>
                    </a:p>
                    <a:p>
                      <a:pPr marL="285750" indent="-285750">
                        <a:buFont typeface="Arial" panose="020B0604020202020204" pitchFamily="34" charset="0"/>
                        <a:buChar char="•"/>
                      </a:pPr>
                      <a:r>
                        <a:rPr lang="en-US" sz="1400" dirty="0">
                          <a:effectLst/>
                        </a:rPr>
                        <a:t>(19361, 19364, 19367, 19368, 19369 include harvesting of the flap, closure of the donor site, insetting and shaping the flap)</a:t>
                      </a:r>
                    </a:p>
                    <a:p>
                      <a:pPr marL="285750" indent="-285750">
                        <a:buFont typeface="Arial" panose="020B0604020202020204" pitchFamily="34" charset="0"/>
                        <a:buChar char="•"/>
                      </a:pPr>
                      <a:endParaRPr lang="en-US" sz="1400" dirty="0">
                        <a:effectLst/>
                      </a:endParaRP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3153269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93005" y="5318057"/>
            <a:ext cx="8954814" cy="646331"/>
          </a:xfrm>
          <a:prstGeom prst="rect">
            <a:avLst/>
          </a:prstGeom>
          <a:noFill/>
        </p:spPr>
        <p:txBody>
          <a:bodyPr wrap="square" rtlCol="0">
            <a:spAutoFit/>
          </a:bodyPr>
          <a:lstStyle/>
          <a:p>
            <a:r>
              <a:rPr lang="en-US" dirty="0"/>
              <a:t>Key points:   No significant changes and expected change in </a:t>
            </a:r>
            <a:r>
              <a:rPr lang="en-US" dirty="0" err="1"/>
              <a:t>wRVU</a:t>
            </a:r>
            <a:r>
              <a:rPr lang="en-US" dirty="0"/>
              <a:t> attribution – was 				 not part of RUC survey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19367, 19368, 19369 – </a:t>
            </a:r>
            <a:r>
              <a:rPr lang="en-US" sz="2400" b="1" dirty="0" err="1"/>
              <a:t>Pedicled</a:t>
            </a:r>
            <a:r>
              <a:rPr lang="en-US" sz="2400" b="1" dirty="0"/>
              <a:t> TRAM techniques</a:t>
            </a:r>
          </a:p>
        </p:txBody>
      </p:sp>
      <p:graphicFrame>
        <p:nvGraphicFramePr>
          <p:cNvPr id="9" name="Table 8"/>
          <p:cNvGraphicFramePr>
            <a:graphicFrameLocks noGrp="1"/>
          </p:cNvGraphicFramePr>
          <p:nvPr>
            <p:extLst>
              <p:ext uri="{D42A27DB-BD31-4B8C-83A1-F6EECF244321}">
                <p14:modId xmlns:p14="http://schemas.microsoft.com/office/powerpoint/2010/main" val="932721608"/>
              </p:ext>
            </p:extLst>
          </p:nvPr>
        </p:nvGraphicFramePr>
        <p:xfrm>
          <a:off x="316406" y="1302062"/>
          <a:ext cx="8508012" cy="4057777"/>
        </p:xfrm>
        <a:graphic>
          <a:graphicData uri="http://schemas.openxmlformats.org/drawingml/2006/table">
            <a:tbl>
              <a:tblPr firstRow="1" firstCol="1" bandRow="1">
                <a:tableStyleId>{5C22544A-7EE6-4342-B048-85BDC9FD1C3A}</a:tableStyleId>
              </a:tblPr>
              <a:tblGrid>
                <a:gridCol w="3390284">
                  <a:extLst>
                    <a:ext uri="{9D8B030D-6E8A-4147-A177-3AD203B41FA5}">
                      <a16:colId xmlns:a16="http://schemas.microsoft.com/office/drawing/2014/main" val="3643878632"/>
                    </a:ext>
                  </a:extLst>
                </a:gridCol>
                <a:gridCol w="5117728">
                  <a:extLst>
                    <a:ext uri="{9D8B030D-6E8A-4147-A177-3AD203B41FA5}">
                      <a16:colId xmlns:a16="http://schemas.microsoft.com/office/drawing/2014/main" val="3958918408"/>
                    </a:ext>
                  </a:extLst>
                </a:gridCol>
              </a:tblGrid>
              <a:tr h="208491">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208491">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dirty="0">
                          <a:effectLst/>
                          <a:latin typeface="Arial" panose="020B0604020202020204" pitchFamily="34" charset="0"/>
                          <a:cs typeface="Arial" panose="020B0604020202020204" pitchFamily="34" charset="0"/>
                        </a:rPr>
                        <a:t>Descriptor</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9908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effectLst/>
                        </a:rPr>
                        <a:t>19367 - Transverse rectus abdominis </a:t>
                      </a:r>
                      <a:r>
                        <a:rPr lang="en-US" sz="1400" b="0" dirty="0" err="1">
                          <a:effectLst/>
                        </a:rPr>
                        <a:t>myocutaneous</a:t>
                      </a:r>
                      <a:r>
                        <a:rPr lang="en-US" sz="1400" b="0" dirty="0">
                          <a:effectLst/>
                        </a:rPr>
                        <a:t> flap (TRAM), in breast reconstruction, single pedicle, including closure of donor site;  </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120" marR="6512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Breast reconstruction with transverse rectus abdominis </a:t>
                      </a:r>
                      <a:r>
                        <a:rPr lang="en-US" sz="1400" dirty="0" err="1">
                          <a:effectLst/>
                        </a:rPr>
                        <a:t>myocutaneous</a:t>
                      </a:r>
                      <a:r>
                        <a:rPr lang="en-US" sz="1400" dirty="0">
                          <a:effectLst/>
                        </a:rPr>
                        <a:t> flap (TRAM), single pedicle, including closure of donor site;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400" dirty="0">
                        <a:effectLst/>
                      </a:endParaRPr>
                    </a:p>
                  </a:txBody>
                  <a:tcPr marL="65120" marR="65120" marT="0" marB="0"/>
                </a:tc>
                <a:extLst>
                  <a:ext uri="{0D108BD9-81ED-4DB2-BD59-A6C34878D82A}">
                    <a16:rowId xmlns:a16="http://schemas.microsoft.com/office/drawing/2014/main" val="3855793021"/>
                  </a:ext>
                </a:extLst>
              </a:tr>
              <a:tr h="1189016">
                <a:tc>
                  <a:txBody>
                    <a:bodyPr/>
                    <a:lstStyle/>
                    <a:p>
                      <a:pPr marL="0" marR="0">
                        <a:spcBef>
                          <a:spcPts val="0"/>
                        </a:spcBef>
                        <a:spcAft>
                          <a:spcPts val="0"/>
                        </a:spcAft>
                      </a:pPr>
                      <a:r>
                        <a:rPr lang="en-US" sz="1400" b="0" dirty="0">
                          <a:effectLst/>
                        </a:rPr>
                        <a:t>19368 - with microvascular anastomosis (supercharging)</a:t>
                      </a:r>
                    </a:p>
                    <a:p>
                      <a:pPr marL="0" marR="0">
                        <a:spcBef>
                          <a:spcPts val="0"/>
                        </a:spcBef>
                        <a:spcAft>
                          <a:spcPts val="0"/>
                        </a:spcAft>
                      </a:pPr>
                      <a:r>
                        <a:rPr lang="en-US" sz="1400" b="0" dirty="0">
                          <a:effectLst/>
                        </a:rPr>
                        <a:t> </a:t>
                      </a:r>
                    </a:p>
                    <a:p>
                      <a:pPr marL="0" marR="0">
                        <a:spcBef>
                          <a:spcPts val="0"/>
                        </a:spcBef>
                        <a:spcAft>
                          <a:spcPts val="0"/>
                        </a:spcAft>
                      </a:pPr>
                      <a:r>
                        <a:rPr lang="en-US" sz="1400" b="0" dirty="0">
                          <a:effectLst/>
                        </a:rPr>
                        <a:t>(Do not report code 69990 in addition to code 19368)</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120" marR="65120" marT="0" marB="0"/>
                </a:tc>
                <a:tc>
                  <a:txBody>
                    <a:bodyPr/>
                    <a:lstStyle/>
                    <a:p>
                      <a:r>
                        <a:rPr lang="en-US" sz="1400" dirty="0">
                          <a:effectLst/>
                        </a:rPr>
                        <a:t>Breast</a:t>
                      </a:r>
                      <a:r>
                        <a:rPr lang="en-US" sz="1400" baseline="0" dirty="0">
                          <a:effectLst/>
                        </a:rPr>
                        <a:t> reconstruction </a:t>
                      </a:r>
                      <a:r>
                        <a:rPr lang="en-US" sz="1400" dirty="0">
                          <a:effectLst/>
                        </a:rPr>
                        <a:t>with single-</a:t>
                      </a:r>
                      <a:r>
                        <a:rPr lang="en-US" sz="1400" dirty="0" err="1">
                          <a:effectLst/>
                        </a:rPr>
                        <a:t>pedicled</a:t>
                      </a:r>
                      <a:r>
                        <a:rPr lang="en-US" sz="1400" dirty="0">
                          <a:effectLst/>
                        </a:rPr>
                        <a:t> transverse rectus abdominis </a:t>
                      </a:r>
                      <a:r>
                        <a:rPr lang="en-US" sz="1400" dirty="0" err="1">
                          <a:effectLst/>
                        </a:rPr>
                        <a:t>myocutaneous</a:t>
                      </a:r>
                      <a:r>
                        <a:rPr lang="en-US" sz="1400" dirty="0">
                          <a:effectLst/>
                        </a:rPr>
                        <a:t> (TRAM)</a:t>
                      </a:r>
                    </a:p>
                    <a:p>
                      <a:r>
                        <a:rPr lang="en-US" sz="1400" dirty="0">
                          <a:effectLst/>
                        </a:rPr>
                        <a:t>flap, requiring separate microvascular anastomosis (supercharging) </a:t>
                      </a:r>
                    </a:p>
                    <a:p>
                      <a:pPr marL="285750" indent="-285750">
                        <a:buFont typeface="Arial" panose="020B0604020202020204" pitchFamily="34" charset="0"/>
                        <a:buChar char="•"/>
                      </a:pPr>
                      <a:r>
                        <a:rPr lang="en-US" sz="1400" dirty="0">
                          <a:effectLst/>
                        </a:rPr>
                        <a:t>(Do not report code 69990 in addition to code 19368)</a:t>
                      </a:r>
                    </a:p>
                  </a:txBody>
                  <a:tcPr marL="65120" marR="65120" marT="0" marB="0"/>
                </a:tc>
                <a:extLst>
                  <a:ext uri="{0D108BD9-81ED-4DB2-BD59-A6C34878D82A}">
                    <a16:rowId xmlns:a16="http://schemas.microsoft.com/office/drawing/2014/main" val="1428601697"/>
                  </a:ext>
                </a:extLst>
              </a:tr>
              <a:tr h="1387186">
                <a:tc>
                  <a:txBody>
                    <a:bodyPr/>
                    <a:lstStyle/>
                    <a:p>
                      <a:pPr>
                        <a:spcAft>
                          <a:spcPts val="600"/>
                        </a:spcAft>
                      </a:pPr>
                      <a:r>
                        <a:rPr lang="en-US" sz="1400" b="0" dirty="0">
                          <a:effectLst/>
                        </a:rPr>
                        <a:t>19369 - </a:t>
                      </a:r>
                      <a:r>
                        <a:rPr lang="en-US" sz="1400" b="0" dirty="0" err="1">
                          <a:effectLst/>
                        </a:rPr>
                        <a:t>Bipedicle</a:t>
                      </a:r>
                      <a:r>
                        <a:rPr lang="en-US" sz="1400" b="0" dirty="0">
                          <a:effectLst/>
                        </a:rPr>
                        <a:t> transverse rectus abdominis </a:t>
                      </a:r>
                      <a:r>
                        <a:rPr lang="en-US" sz="1400" b="0" dirty="0" err="1">
                          <a:effectLst/>
                        </a:rPr>
                        <a:t>myocutaneous</a:t>
                      </a:r>
                      <a:r>
                        <a:rPr lang="en-US" sz="1400" b="0" dirty="0">
                          <a:effectLst/>
                        </a:rPr>
                        <a:t> flap (TRAM), in breast reconstruction, including closure </a:t>
                      </a:r>
                    </a:p>
                    <a:p>
                      <a:pPr>
                        <a:spcAft>
                          <a:spcPts val="600"/>
                        </a:spcAft>
                      </a:pPr>
                      <a:r>
                        <a:rPr lang="en-US" sz="1400" b="0" dirty="0">
                          <a:effectLst/>
                        </a:rPr>
                        <a:t>of donor site</a:t>
                      </a:r>
                    </a:p>
                    <a:p>
                      <a:pPr marL="0" marR="0">
                        <a:spcBef>
                          <a:spcPts val="0"/>
                        </a:spcBef>
                        <a:spcAft>
                          <a:spcPts val="0"/>
                        </a:spcAft>
                      </a:pP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120" marR="65120" marT="0" marB="0"/>
                </a:tc>
                <a:tc>
                  <a:txBody>
                    <a:bodyPr/>
                    <a:lstStyle/>
                    <a:p>
                      <a:r>
                        <a:rPr lang="en-US" sz="1400" dirty="0">
                          <a:effectLst/>
                        </a:rPr>
                        <a:t>Breast</a:t>
                      </a:r>
                      <a:r>
                        <a:rPr lang="en-US" sz="1400" baseline="0" dirty="0">
                          <a:effectLst/>
                        </a:rPr>
                        <a:t> reconstruction </a:t>
                      </a:r>
                      <a:r>
                        <a:rPr lang="en-US" sz="1400" kern="1200" dirty="0">
                          <a:solidFill>
                            <a:schemeClr val="dk1"/>
                          </a:solidFill>
                          <a:effectLst/>
                          <a:latin typeface="+mn-lt"/>
                          <a:ea typeface="+mn-ea"/>
                          <a:cs typeface="+mn-cs"/>
                        </a:rPr>
                        <a:t>with </a:t>
                      </a:r>
                      <a:r>
                        <a:rPr lang="en-US" sz="1400" kern="1200" dirty="0" err="1">
                          <a:solidFill>
                            <a:schemeClr val="dk1"/>
                          </a:solidFill>
                          <a:effectLst/>
                          <a:latin typeface="+mn-lt"/>
                          <a:ea typeface="+mn-ea"/>
                          <a:cs typeface="+mn-cs"/>
                        </a:rPr>
                        <a:t>bipedicled</a:t>
                      </a:r>
                      <a:r>
                        <a:rPr lang="en-US" sz="1400" kern="1200" dirty="0">
                          <a:solidFill>
                            <a:schemeClr val="dk1"/>
                          </a:solidFill>
                          <a:effectLst/>
                          <a:latin typeface="+mn-lt"/>
                          <a:ea typeface="+mn-ea"/>
                          <a:cs typeface="+mn-cs"/>
                        </a:rPr>
                        <a:t> transverse rectus abdominis </a:t>
                      </a:r>
                      <a:r>
                        <a:rPr lang="en-US" sz="1400" kern="1200" dirty="0" err="1">
                          <a:solidFill>
                            <a:schemeClr val="dk1"/>
                          </a:solidFill>
                          <a:effectLst/>
                          <a:latin typeface="+mn-lt"/>
                          <a:ea typeface="+mn-ea"/>
                          <a:cs typeface="+mn-cs"/>
                        </a:rPr>
                        <a:t>myocutaneous</a:t>
                      </a:r>
                      <a:r>
                        <a:rPr lang="en-US" sz="1400" kern="1200" dirty="0">
                          <a:solidFill>
                            <a:schemeClr val="dk1"/>
                          </a:solidFill>
                          <a:effectLst/>
                          <a:latin typeface="+mn-lt"/>
                          <a:ea typeface="+mn-ea"/>
                          <a:cs typeface="+mn-cs"/>
                        </a:rPr>
                        <a:t> (TRAM) flap</a:t>
                      </a:r>
                    </a:p>
                    <a:p>
                      <a:endParaRPr lang="en-US" sz="1400" dirty="0">
                        <a:effectLst/>
                      </a:endParaRPr>
                    </a:p>
                    <a:p>
                      <a:pPr marL="285750" indent="-285750">
                        <a:buFont typeface="Arial" panose="020B0604020202020204" pitchFamily="34" charset="0"/>
                        <a:buChar char="•"/>
                      </a:pPr>
                      <a:r>
                        <a:rPr lang="en-US" sz="1400" dirty="0">
                          <a:effectLst/>
                        </a:rPr>
                        <a:t>(19361, 19364, 19367, 19368, 19369 include harvesting of the </a:t>
                      </a:r>
                      <a:r>
                        <a:rPr lang="en-US" sz="1400" dirty="0" err="1">
                          <a:effectLst/>
                        </a:rPr>
                        <a:t>flap,closure</a:t>
                      </a:r>
                      <a:r>
                        <a:rPr lang="en-US" sz="1400" dirty="0">
                          <a:effectLst/>
                        </a:rPr>
                        <a:t> of the donor site, insetting and shaping the flap)</a:t>
                      </a:r>
                    </a:p>
                  </a:txBody>
                  <a:tcPr marL="65120" marR="65120" marT="0" marB="0"/>
                </a:tc>
                <a:extLst>
                  <a:ext uri="{0D108BD9-81ED-4DB2-BD59-A6C34878D82A}">
                    <a16:rowId xmlns:a16="http://schemas.microsoft.com/office/drawing/2014/main" val="1229833789"/>
                  </a:ext>
                </a:extLst>
              </a:tr>
            </a:tbl>
          </a:graphicData>
        </a:graphic>
      </p:graphicFrame>
    </p:spTree>
    <p:extLst>
      <p:ext uri="{BB962C8B-B14F-4D97-AF65-F5344CB8AC3E}">
        <p14:creationId xmlns:p14="http://schemas.microsoft.com/office/powerpoint/2010/main" val="2368227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189186" y="3196149"/>
            <a:ext cx="8954814" cy="1200329"/>
          </a:xfrm>
          <a:prstGeom prst="rect">
            <a:avLst/>
          </a:prstGeom>
          <a:noFill/>
        </p:spPr>
        <p:txBody>
          <a:bodyPr wrap="square" rtlCol="0">
            <a:spAutoFit/>
          </a:bodyPr>
          <a:lstStyle/>
          <a:p>
            <a:r>
              <a:rPr lang="en-US" dirty="0"/>
              <a:t>Key points:  Code was deleted due to ambiguity in descriptor</a:t>
            </a:r>
          </a:p>
          <a:p>
            <a:r>
              <a:rPr lang="en-US" dirty="0"/>
              <a:t>		      Partial breast reconstruction/</a:t>
            </a:r>
            <a:r>
              <a:rPr lang="en-US" dirty="0" err="1"/>
              <a:t>oncoplastic</a:t>
            </a:r>
            <a:r>
              <a:rPr lang="en-US" dirty="0"/>
              <a:t> procedures should be reported</a:t>
            </a:r>
          </a:p>
          <a:p>
            <a:r>
              <a:rPr lang="en-US" dirty="0"/>
              <a:t>			   with ATT family (14000,14001, 14301, and/or 14302), </a:t>
            </a:r>
            <a:r>
              <a:rPr lang="en-US" dirty="0" err="1"/>
              <a:t>mastopexy</a:t>
            </a:r>
            <a:endParaRPr lang="en-US" dirty="0"/>
          </a:p>
          <a:p>
            <a:r>
              <a:rPr lang="en-US" dirty="0"/>
              <a:t>                        19316, or reduction 19318 depending on technique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19366 – Other technique (DELETED)</a:t>
            </a:r>
          </a:p>
        </p:txBody>
      </p:sp>
      <p:graphicFrame>
        <p:nvGraphicFramePr>
          <p:cNvPr id="9" name="Table 8"/>
          <p:cNvGraphicFramePr>
            <a:graphicFrameLocks noGrp="1"/>
          </p:cNvGraphicFramePr>
          <p:nvPr>
            <p:extLst>
              <p:ext uri="{D42A27DB-BD31-4B8C-83A1-F6EECF244321}">
                <p14:modId xmlns:p14="http://schemas.microsoft.com/office/powerpoint/2010/main" val="1108403511"/>
              </p:ext>
            </p:extLst>
          </p:nvPr>
        </p:nvGraphicFramePr>
        <p:xfrm>
          <a:off x="482272" y="1323525"/>
          <a:ext cx="8176279" cy="1329465"/>
        </p:xfrm>
        <a:graphic>
          <a:graphicData uri="http://schemas.openxmlformats.org/drawingml/2006/table">
            <a:tbl>
              <a:tblPr firstRow="1" firstCol="1" bandRow="1">
                <a:tableStyleId>{5C22544A-7EE6-4342-B048-85BDC9FD1C3A}</a:tableStyleId>
              </a:tblPr>
              <a:tblGrid>
                <a:gridCol w="3616762">
                  <a:extLst>
                    <a:ext uri="{9D8B030D-6E8A-4147-A177-3AD203B41FA5}">
                      <a16:colId xmlns:a16="http://schemas.microsoft.com/office/drawing/2014/main" val="3643878632"/>
                    </a:ext>
                  </a:extLst>
                </a:gridCol>
                <a:gridCol w="4559517">
                  <a:extLst>
                    <a:ext uri="{9D8B030D-6E8A-4147-A177-3AD203B41FA5}">
                      <a16:colId xmlns:a16="http://schemas.microsoft.com/office/drawing/2014/main" val="3958918408"/>
                    </a:ext>
                  </a:extLst>
                </a:gridCol>
              </a:tblGrid>
              <a:tr h="162762">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162762">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838737">
                <a:tc>
                  <a:txBody>
                    <a:bodyPr/>
                    <a:lstStyle/>
                    <a:p>
                      <a:pPr marL="0" marR="0">
                        <a:spcBef>
                          <a:spcPts val="0"/>
                        </a:spcBef>
                        <a:spcAft>
                          <a:spcPts val="0"/>
                        </a:spcAft>
                      </a:pPr>
                      <a:r>
                        <a:rPr lang="en-US" sz="1400" dirty="0">
                          <a:effectLst/>
                        </a:rPr>
                        <a:t>Breast reconstruction with other technique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120" marR="65120" marT="0" marB="0"/>
                </a:tc>
                <a:tc>
                  <a:txBody>
                    <a:bodyPr/>
                    <a:lstStyle/>
                    <a:p>
                      <a:r>
                        <a:rPr lang="en-US" sz="1400" dirty="0">
                          <a:effectLst/>
                        </a:rPr>
                        <a:t>DELETED</a:t>
                      </a: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41665962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7E15DE-9710-422C-BB04-351EB4AC954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6B49D1D1-5FC2-4BBF-8EBD-90BA2CEA1462}"/>
              </a:ext>
            </a:extLst>
          </p:cNvPr>
          <p:cNvSpPr txBox="1"/>
          <p:nvPr/>
        </p:nvSpPr>
        <p:spPr>
          <a:xfrm>
            <a:off x="189186" y="3196149"/>
            <a:ext cx="8954814" cy="646331"/>
          </a:xfrm>
          <a:prstGeom prst="rect">
            <a:avLst/>
          </a:prstGeom>
          <a:noFill/>
        </p:spPr>
        <p:txBody>
          <a:bodyPr wrap="square" rtlCol="0">
            <a:spAutoFit/>
          </a:bodyPr>
          <a:lstStyle/>
          <a:p>
            <a:r>
              <a:rPr lang="en-US" dirty="0"/>
              <a:t>Key points:  No significant changes in descriptors</a:t>
            </a:r>
          </a:p>
          <a:p>
            <a:r>
              <a:rPr lang="en-US" dirty="0"/>
              <a:t>		      No expected change in </a:t>
            </a:r>
            <a:r>
              <a:rPr lang="en-US" dirty="0" err="1"/>
              <a:t>wRVU</a:t>
            </a:r>
            <a:r>
              <a:rPr lang="en-US" dirty="0"/>
              <a:t> attribution – was not RUC surveyed	</a:t>
            </a:r>
          </a:p>
        </p:txBody>
      </p:sp>
      <p:sp>
        <p:nvSpPr>
          <p:cNvPr id="8" name="Title 1">
            <a:extLst>
              <a:ext uri="{FF2B5EF4-FFF2-40B4-BE49-F238E27FC236}">
                <a16:creationId xmlns:a16="http://schemas.microsoft.com/office/drawing/2014/main" id="{76A76EDC-5312-4140-9F82-C152485B688A}"/>
              </a:ext>
            </a:extLst>
          </p:cNvPr>
          <p:cNvSpPr>
            <a:spLocks noGrp="1"/>
          </p:cNvSpPr>
          <p:nvPr>
            <p:ph type="title"/>
          </p:nvPr>
        </p:nvSpPr>
        <p:spPr>
          <a:xfrm>
            <a:off x="549275" y="303213"/>
            <a:ext cx="8042275" cy="927100"/>
          </a:xfrm>
        </p:spPr>
        <p:txBody>
          <a:bodyPr/>
          <a:lstStyle/>
          <a:p>
            <a:r>
              <a:rPr lang="en-US" sz="2400" b="1" dirty="0"/>
              <a:t>19350 – Nipple Reconstruction</a:t>
            </a:r>
          </a:p>
        </p:txBody>
      </p:sp>
      <p:graphicFrame>
        <p:nvGraphicFramePr>
          <p:cNvPr id="9" name="Table 8"/>
          <p:cNvGraphicFramePr>
            <a:graphicFrameLocks noGrp="1"/>
          </p:cNvGraphicFramePr>
          <p:nvPr>
            <p:extLst>
              <p:ext uri="{D42A27DB-BD31-4B8C-83A1-F6EECF244321}">
                <p14:modId xmlns:p14="http://schemas.microsoft.com/office/powerpoint/2010/main" val="3433620543"/>
              </p:ext>
            </p:extLst>
          </p:nvPr>
        </p:nvGraphicFramePr>
        <p:xfrm>
          <a:off x="482272" y="1323525"/>
          <a:ext cx="8176279" cy="1344168"/>
        </p:xfrm>
        <a:graphic>
          <a:graphicData uri="http://schemas.openxmlformats.org/drawingml/2006/table">
            <a:tbl>
              <a:tblPr firstRow="1" firstCol="1" bandRow="1">
                <a:tableStyleId>{5C22544A-7EE6-4342-B048-85BDC9FD1C3A}</a:tableStyleId>
              </a:tblPr>
              <a:tblGrid>
                <a:gridCol w="3616762">
                  <a:extLst>
                    <a:ext uri="{9D8B030D-6E8A-4147-A177-3AD203B41FA5}">
                      <a16:colId xmlns:a16="http://schemas.microsoft.com/office/drawing/2014/main" val="3643878632"/>
                    </a:ext>
                  </a:extLst>
                </a:gridCol>
                <a:gridCol w="4559517">
                  <a:extLst>
                    <a:ext uri="{9D8B030D-6E8A-4147-A177-3AD203B41FA5}">
                      <a16:colId xmlns:a16="http://schemas.microsoft.com/office/drawing/2014/main" val="3958918408"/>
                    </a:ext>
                  </a:extLst>
                </a:gridCol>
              </a:tblGrid>
              <a:tr h="162762">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Previous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2021 NEW Information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593497262"/>
                  </a:ext>
                </a:extLst>
              </a:tr>
              <a:tr h="162762">
                <a:tc>
                  <a:txBody>
                    <a:bodyPr/>
                    <a:lstStyle/>
                    <a:p>
                      <a:pPr marL="0" marR="0" algn="ctr">
                        <a:lnSpc>
                          <a:spcPct val="115000"/>
                        </a:lnSpc>
                        <a:spcBef>
                          <a:spcPts val="0"/>
                        </a:spcBef>
                        <a:spcAft>
                          <a:spcPts val="0"/>
                        </a:spcAf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tc>
                  <a:txBody>
                    <a:bodyPr/>
                    <a:lstStyle/>
                    <a:p>
                      <a:pPr marL="0" marR="0" algn="ctr">
                        <a:lnSpc>
                          <a:spcPct val="115000"/>
                        </a:lnSpc>
                        <a:spcBef>
                          <a:spcPts val="0"/>
                        </a:spcBef>
                        <a:spcAft>
                          <a:spcPts val="0"/>
                        </a:spcAft>
                        <a:tabLst>
                          <a:tab pos="1615440" algn="l"/>
                        </a:tabLst>
                      </a:pPr>
                      <a:r>
                        <a:rPr lang="en-US" sz="1400">
                          <a:effectLst/>
                          <a:latin typeface="Arial" panose="020B0604020202020204" pitchFamily="34" charset="0"/>
                          <a:cs typeface="Arial" panose="020B0604020202020204" pitchFamily="34" charset="0"/>
                        </a:rPr>
                        <a:t>Descriptor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5120" marR="65120" marT="0" marB="0"/>
                </a:tc>
                <a:extLst>
                  <a:ext uri="{0D108BD9-81ED-4DB2-BD59-A6C34878D82A}">
                    <a16:rowId xmlns:a16="http://schemas.microsoft.com/office/drawing/2014/main" val="398542855"/>
                  </a:ext>
                </a:extLst>
              </a:tr>
              <a:tr h="838737">
                <a:tc>
                  <a:txBody>
                    <a:bodyPr/>
                    <a:lstStyle/>
                    <a:p>
                      <a:pPr marL="0" marR="0">
                        <a:spcBef>
                          <a:spcPts val="0"/>
                        </a:spcBef>
                        <a:spcAft>
                          <a:spcPts val="0"/>
                        </a:spcAft>
                      </a:pPr>
                      <a:r>
                        <a:rPr lang="en-US" sz="1400" dirty="0">
                          <a:effectLst/>
                        </a:rPr>
                        <a:t>Nipple/areola reconstruction</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120" marR="65120" marT="0" marB="0"/>
                </a:tc>
                <a:tc>
                  <a:txBody>
                    <a:bodyPr/>
                    <a:lstStyle/>
                    <a:p>
                      <a:r>
                        <a:rPr lang="en-US" sz="1400" dirty="0">
                          <a:effectLst/>
                        </a:rPr>
                        <a:t>Nipple/areola reconstruction</a:t>
                      </a:r>
                    </a:p>
                    <a:p>
                      <a:r>
                        <a:rPr lang="en-US" sz="1400" dirty="0">
                          <a:effectLst/>
                        </a:rPr>
                        <a:t> </a:t>
                      </a:r>
                    </a:p>
                    <a:p>
                      <a:pPr marL="285750" indent="-285750">
                        <a:buFont typeface="Arial" panose="020B0604020202020204" pitchFamily="34" charset="0"/>
                        <a:buChar char="•"/>
                      </a:pPr>
                      <a:r>
                        <a:rPr lang="en-US" sz="1400" dirty="0">
                          <a:effectLst/>
                        </a:rPr>
                        <a:t>(Do not report 19350 in conjunction with 11920, 11921, 11922, 14001, 15100, 15200, 15201)</a:t>
                      </a:r>
                    </a:p>
                  </a:txBody>
                  <a:tcPr marL="65120" marR="65120" marT="0" marB="0"/>
                </a:tc>
                <a:extLst>
                  <a:ext uri="{0D108BD9-81ED-4DB2-BD59-A6C34878D82A}">
                    <a16:rowId xmlns:a16="http://schemas.microsoft.com/office/drawing/2014/main" val="3855793021"/>
                  </a:ext>
                </a:extLst>
              </a:tr>
            </a:tbl>
          </a:graphicData>
        </a:graphic>
      </p:graphicFrame>
    </p:spTree>
    <p:extLst>
      <p:ext uri="{BB962C8B-B14F-4D97-AF65-F5344CB8AC3E}">
        <p14:creationId xmlns:p14="http://schemas.microsoft.com/office/powerpoint/2010/main" val="2987684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43704-CFE9-472D-AFCC-54B653DC7FA8}"/>
              </a:ext>
            </a:extLst>
          </p:cNvPr>
          <p:cNvSpPr>
            <a:spLocks noGrp="1"/>
          </p:cNvSpPr>
          <p:nvPr>
            <p:ph type="title"/>
          </p:nvPr>
        </p:nvSpPr>
        <p:spPr/>
        <p:txBody>
          <a:bodyPr/>
          <a:lstStyle/>
          <a:p>
            <a:r>
              <a:rPr lang="en-US" dirty="0"/>
              <a:t>2021 Coding Updates</a:t>
            </a:r>
          </a:p>
        </p:txBody>
      </p:sp>
      <p:sp>
        <p:nvSpPr>
          <p:cNvPr id="3" name="Content Placeholder 2">
            <a:extLst>
              <a:ext uri="{FF2B5EF4-FFF2-40B4-BE49-F238E27FC236}">
                <a16:creationId xmlns:a16="http://schemas.microsoft.com/office/drawing/2014/main" id="{65760967-1694-4191-9711-A45B07EA4101}"/>
              </a:ext>
            </a:extLst>
          </p:cNvPr>
          <p:cNvSpPr>
            <a:spLocks noGrp="1"/>
          </p:cNvSpPr>
          <p:nvPr>
            <p:ph idx="1"/>
          </p:nvPr>
        </p:nvSpPr>
        <p:spPr>
          <a:xfrm>
            <a:off x="549274" y="543911"/>
            <a:ext cx="8042275" cy="4343400"/>
          </a:xfrm>
        </p:spPr>
        <p:txBody>
          <a:bodyPr/>
          <a:lstStyle/>
          <a:p>
            <a:pPr marL="0" indent="0" algn="ctr">
              <a:buNone/>
            </a:pPr>
            <a:endParaRPr lang="en-US" sz="6600" dirty="0"/>
          </a:p>
          <a:p>
            <a:pPr marL="0" indent="0" algn="ctr">
              <a:buNone/>
            </a:pPr>
            <a:r>
              <a:rPr lang="en-US" sz="6600" dirty="0"/>
              <a:t>Questions?</a:t>
            </a:r>
          </a:p>
          <a:p>
            <a:pPr marL="0" indent="0" algn="ctr">
              <a:buNone/>
            </a:pPr>
            <a:endParaRPr lang="en-US" sz="1600" dirty="0"/>
          </a:p>
          <a:p>
            <a:pPr marL="0" indent="0" algn="ctr">
              <a:buNone/>
            </a:pPr>
            <a:endParaRPr lang="en-US" sz="6600" dirty="0"/>
          </a:p>
        </p:txBody>
      </p:sp>
    </p:spTree>
    <p:extLst>
      <p:ext uri="{BB962C8B-B14F-4D97-AF65-F5344CB8AC3E}">
        <p14:creationId xmlns:p14="http://schemas.microsoft.com/office/powerpoint/2010/main" val="337478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D3E7-5344-4911-9537-4A0A625E189C}"/>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6AF8DFDD-4694-4A54-8787-6C4583ABF4A4}"/>
              </a:ext>
            </a:extLst>
          </p:cNvPr>
          <p:cNvSpPr>
            <a:spLocks noGrp="1"/>
          </p:cNvSpPr>
          <p:nvPr>
            <p:ph idx="1"/>
          </p:nvPr>
        </p:nvSpPr>
        <p:spPr/>
        <p:txBody>
          <a:bodyPr/>
          <a:lstStyle/>
          <a:p>
            <a:pPr marL="0" indent="0">
              <a:buNone/>
            </a:pPr>
            <a:r>
              <a:rPr lang="en-US" b="1" u="sng" dirty="0">
                <a:solidFill>
                  <a:schemeClr val="tx1">
                    <a:lumMod val="95000"/>
                    <a:lumOff val="5000"/>
                  </a:schemeClr>
                </a:solidFill>
              </a:rPr>
              <a:t>Compromise</a:t>
            </a:r>
          </a:p>
          <a:p>
            <a:pPr lvl="1"/>
            <a:r>
              <a:rPr lang="en-US" dirty="0">
                <a:solidFill>
                  <a:schemeClr val="tx1">
                    <a:lumMod val="95000"/>
                    <a:lumOff val="5000"/>
                  </a:schemeClr>
                </a:solidFill>
              </a:rPr>
              <a:t>Streamline documentation requirements</a:t>
            </a:r>
          </a:p>
          <a:p>
            <a:pPr lvl="1"/>
            <a:r>
              <a:rPr lang="en-US" dirty="0">
                <a:solidFill>
                  <a:schemeClr val="tx1">
                    <a:lumMod val="95000"/>
                    <a:lumOff val="5000"/>
                  </a:schemeClr>
                </a:solidFill>
              </a:rPr>
              <a:t>Work with medical community to arrive at a mutually agreeable policy for reimbursement</a:t>
            </a:r>
          </a:p>
          <a:p>
            <a:pPr lvl="1"/>
            <a:endParaRPr lang="en-US" dirty="0">
              <a:solidFill>
                <a:schemeClr val="tx1">
                  <a:lumMod val="95000"/>
                  <a:lumOff val="5000"/>
                </a:schemeClr>
              </a:solidFill>
            </a:endParaRPr>
          </a:p>
          <a:p>
            <a:r>
              <a:rPr lang="en-US" dirty="0">
                <a:solidFill>
                  <a:schemeClr val="tx1">
                    <a:lumMod val="95000"/>
                    <a:lumOff val="5000"/>
                  </a:schemeClr>
                </a:solidFill>
              </a:rPr>
              <a:t>AMA CPT/RUC – new proposal </a:t>
            </a:r>
          </a:p>
          <a:p>
            <a:pPr lvl="1"/>
            <a:r>
              <a:rPr lang="en-US" dirty="0">
                <a:solidFill>
                  <a:schemeClr val="tx1">
                    <a:lumMod val="95000"/>
                    <a:lumOff val="5000"/>
                  </a:schemeClr>
                </a:solidFill>
              </a:rPr>
              <a:t>Reduce need for audits</a:t>
            </a:r>
          </a:p>
          <a:p>
            <a:pPr lvl="1"/>
            <a:r>
              <a:rPr lang="en-US" dirty="0">
                <a:solidFill>
                  <a:schemeClr val="tx1">
                    <a:lumMod val="95000"/>
                    <a:lumOff val="5000"/>
                  </a:schemeClr>
                </a:solidFill>
              </a:rPr>
              <a:t>Ensure payment is “resource” based</a:t>
            </a:r>
          </a:p>
          <a:p>
            <a:pPr lvl="2"/>
            <a:r>
              <a:rPr lang="en-US" dirty="0">
                <a:solidFill>
                  <a:schemeClr val="tx1">
                    <a:lumMod val="95000"/>
                    <a:lumOff val="5000"/>
                  </a:schemeClr>
                </a:solidFill>
              </a:rPr>
              <a:t>No redistribution between specialties</a:t>
            </a:r>
          </a:p>
        </p:txBody>
      </p:sp>
    </p:spTree>
    <p:extLst>
      <p:ext uri="{BB962C8B-B14F-4D97-AF65-F5344CB8AC3E}">
        <p14:creationId xmlns:p14="http://schemas.microsoft.com/office/powerpoint/2010/main" val="295076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ADEF-5118-4E8C-89BE-1688236FD08B}"/>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4C4500BB-613B-4993-B23D-CBAD3B33F9DC}"/>
              </a:ext>
            </a:extLst>
          </p:cNvPr>
          <p:cNvSpPr>
            <a:spLocks noGrp="1"/>
          </p:cNvSpPr>
          <p:nvPr>
            <p:ph idx="1"/>
          </p:nvPr>
        </p:nvSpPr>
        <p:spPr/>
        <p:txBody>
          <a:bodyPr/>
          <a:lstStyle/>
          <a:p>
            <a:r>
              <a:rPr lang="en-US" b="1" dirty="0">
                <a:solidFill>
                  <a:schemeClr val="tx1">
                    <a:lumMod val="95000"/>
                    <a:lumOff val="5000"/>
                  </a:schemeClr>
                </a:solidFill>
              </a:rPr>
              <a:t>Changes are for OUTPATIENT NEW and ESTABLISHED PATIENTS VISITS ONLY!</a:t>
            </a:r>
          </a:p>
          <a:p>
            <a:r>
              <a:rPr lang="en-US" dirty="0">
                <a:solidFill>
                  <a:schemeClr val="tx1">
                    <a:lumMod val="95000"/>
                    <a:lumOff val="5000"/>
                  </a:schemeClr>
                </a:solidFill>
              </a:rPr>
              <a:t>Thus far, changes will occur to only:</a:t>
            </a:r>
          </a:p>
          <a:p>
            <a:pPr lvl="1"/>
            <a:r>
              <a:rPr lang="en-US" dirty="0">
                <a:solidFill>
                  <a:schemeClr val="tx1">
                    <a:lumMod val="95000"/>
                    <a:lumOff val="5000"/>
                  </a:schemeClr>
                </a:solidFill>
              </a:rPr>
              <a:t>New patient visits (99201-99205)</a:t>
            </a:r>
          </a:p>
          <a:p>
            <a:pPr lvl="1"/>
            <a:r>
              <a:rPr lang="en-US" dirty="0">
                <a:solidFill>
                  <a:schemeClr val="tx1">
                    <a:lumMod val="95000"/>
                    <a:lumOff val="5000"/>
                  </a:schemeClr>
                </a:solidFill>
              </a:rPr>
              <a:t>Established patient visits (99211-99215)</a:t>
            </a:r>
          </a:p>
        </p:txBody>
      </p:sp>
    </p:spTree>
    <p:extLst>
      <p:ext uri="{BB962C8B-B14F-4D97-AF65-F5344CB8AC3E}">
        <p14:creationId xmlns:p14="http://schemas.microsoft.com/office/powerpoint/2010/main" val="85827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C687-65B0-435C-B606-6DDD1EEC12B4}"/>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109A490B-6CF7-4604-B059-0245BDA64CA5}"/>
              </a:ext>
            </a:extLst>
          </p:cNvPr>
          <p:cNvSpPr>
            <a:spLocks noGrp="1"/>
          </p:cNvSpPr>
          <p:nvPr>
            <p:ph idx="1"/>
          </p:nvPr>
        </p:nvSpPr>
        <p:spPr/>
        <p:txBody>
          <a:bodyPr/>
          <a:lstStyle/>
          <a:p>
            <a:pPr marL="0" indent="0">
              <a:buNone/>
            </a:pPr>
            <a:r>
              <a:rPr lang="en-US" dirty="0">
                <a:solidFill>
                  <a:schemeClr val="tx1">
                    <a:lumMod val="95000"/>
                    <a:lumOff val="5000"/>
                  </a:schemeClr>
                </a:solidFill>
              </a:rPr>
              <a:t>Level of service can be based on:</a:t>
            </a:r>
          </a:p>
          <a:p>
            <a:pPr marL="0" indent="0">
              <a:buNone/>
            </a:pPr>
            <a:endParaRPr lang="en-US" dirty="0">
              <a:solidFill>
                <a:schemeClr val="tx1">
                  <a:lumMod val="95000"/>
                  <a:lumOff val="5000"/>
                </a:schemeClr>
              </a:solidFill>
            </a:endParaRPr>
          </a:p>
          <a:p>
            <a:pPr lvl="1"/>
            <a:r>
              <a:rPr lang="en-US" b="1" u="sng" dirty="0">
                <a:solidFill>
                  <a:schemeClr val="tx1">
                    <a:lumMod val="95000"/>
                    <a:lumOff val="5000"/>
                  </a:schemeClr>
                </a:solidFill>
              </a:rPr>
              <a:t>Medical Decision Making</a:t>
            </a:r>
          </a:p>
          <a:p>
            <a:pPr lvl="2"/>
            <a:r>
              <a:rPr lang="en-US" dirty="0">
                <a:solidFill>
                  <a:schemeClr val="tx1">
                    <a:lumMod val="95000"/>
                    <a:lumOff val="5000"/>
                  </a:schemeClr>
                </a:solidFill>
              </a:rPr>
              <a:t>Extensive clarifications made to the MDM guidelines</a:t>
            </a:r>
          </a:p>
          <a:p>
            <a:pPr lvl="2"/>
            <a:endParaRPr lang="en-US" dirty="0">
              <a:solidFill>
                <a:schemeClr val="tx1">
                  <a:lumMod val="95000"/>
                  <a:lumOff val="5000"/>
                </a:schemeClr>
              </a:solidFill>
            </a:endParaRPr>
          </a:p>
          <a:p>
            <a:pPr lvl="1"/>
            <a:r>
              <a:rPr lang="en-US" b="1" u="sng" dirty="0">
                <a:solidFill>
                  <a:schemeClr val="tx1">
                    <a:lumMod val="95000"/>
                    <a:lumOff val="5000"/>
                  </a:schemeClr>
                </a:solidFill>
              </a:rPr>
              <a:t>Time</a:t>
            </a:r>
          </a:p>
          <a:p>
            <a:pPr lvl="2"/>
            <a:r>
              <a:rPr lang="en-US" dirty="0">
                <a:solidFill>
                  <a:schemeClr val="tx1">
                    <a:lumMod val="95000"/>
                    <a:lumOff val="5000"/>
                  </a:schemeClr>
                </a:solidFill>
              </a:rPr>
              <a:t>Total time spent with the patient, including non-face-to-face services</a:t>
            </a:r>
          </a:p>
        </p:txBody>
      </p:sp>
      <p:sp>
        <p:nvSpPr>
          <p:cNvPr id="4" name="TextBox 3">
            <a:extLst>
              <a:ext uri="{FF2B5EF4-FFF2-40B4-BE49-F238E27FC236}">
                <a16:creationId xmlns:a16="http://schemas.microsoft.com/office/drawing/2014/main" id="{1C1C1A9A-A3A5-4333-B48C-8E7D3262D371}"/>
              </a:ext>
            </a:extLst>
          </p:cNvPr>
          <p:cNvSpPr txBox="1"/>
          <p:nvPr/>
        </p:nvSpPr>
        <p:spPr>
          <a:xfrm>
            <a:off x="651555" y="5047861"/>
            <a:ext cx="7837714" cy="646331"/>
          </a:xfrm>
          <a:prstGeom prst="rect">
            <a:avLst/>
          </a:prstGeom>
          <a:noFill/>
        </p:spPr>
        <p:txBody>
          <a:bodyPr wrap="square" rtlCol="0">
            <a:spAutoFit/>
          </a:bodyPr>
          <a:lstStyle/>
          <a:p>
            <a:pPr algn="ctr"/>
            <a:r>
              <a:rPr lang="en-US" dirty="0"/>
              <a:t>Medically “appropriate” history and/or examination remains a documentation expectation, but no longer used in code selection</a:t>
            </a:r>
          </a:p>
        </p:txBody>
      </p:sp>
    </p:spTree>
    <p:extLst>
      <p:ext uri="{BB962C8B-B14F-4D97-AF65-F5344CB8AC3E}">
        <p14:creationId xmlns:p14="http://schemas.microsoft.com/office/powerpoint/2010/main" val="177625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B6B6-3B3C-4B3D-B9EA-A2143E7F5EF9}"/>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A1134CF1-3BFE-475A-8F77-FF5236FDEB5D}"/>
              </a:ext>
            </a:extLst>
          </p:cNvPr>
          <p:cNvSpPr>
            <a:spLocks noGrp="1"/>
          </p:cNvSpPr>
          <p:nvPr>
            <p:ph idx="1"/>
          </p:nvPr>
        </p:nvSpPr>
        <p:spPr/>
        <p:txBody>
          <a:bodyPr/>
          <a:lstStyle/>
          <a:p>
            <a:pPr marL="0" indent="0">
              <a:buNone/>
            </a:pPr>
            <a:r>
              <a:rPr lang="en-US" b="1" u="sng" dirty="0">
                <a:solidFill>
                  <a:schemeClr val="tx1">
                    <a:lumMod val="95000"/>
                    <a:lumOff val="5000"/>
                  </a:schemeClr>
                </a:solidFill>
              </a:rPr>
              <a:t>Medical Decision Making (MDM) </a:t>
            </a:r>
          </a:p>
          <a:p>
            <a:r>
              <a:rPr lang="en-US" b="1" dirty="0">
                <a:solidFill>
                  <a:schemeClr val="tx1">
                    <a:lumMod val="95000"/>
                    <a:lumOff val="5000"/>
                  </a:schemeClr>
                </a:solidFill>
              </a:rPr>
              <a:t>Number and complexity of problems addressed at the encounter</a:t>
            </a:r>
          </a:p>
          <a:p>
            <a:r>
              <a:rPr lang="en-US" b="1" dirty="0">
                <a:solidFill>
                  <a:schemeClr val="tx1">
                    <a:lumMod val="95000"/>
                    <a:lumOff val="5000"/>
                  </a:schemeClr>
                </a:solidFill>
              </a:rPr>
              <a:t>Amount and/or complexity of data to be reviewed and analyzed</a:t>
            </a:r>
          </a:p>
          <a:p>
            <a:r>
              <a:rPr lang="en-US" b="1" dirty="0">
                <a:solidFill>
                  <a:schemeClr val="tx1">
                    <a:lumMod val="95000"/>
                    <a:lumOff val="5000"/>
                  </a:schemeClr>
                </a:solidFill>
              </a:rPr>
              <a:t>Risk of complications and/or Morbidity or Mortality of patient management </a:t>
            </a:r>
          </a:p>
          <a:p>
            <a:pPr marL="457200" indent="-457200">
              <a:buAutoNum type="arabicPeriod"/>
            </a:pPr>
            <a:endParaRPr lang="en-US" dirty="0"/>
          </a:p>
        </p:txBody>
      </p:sp>
    </p:spTree>
    <p:extLst>
      <p:ext uri="{BB962C8B-B14F-4D97-AF65-F5344CB8AC3E}">
        <p14:creationId xmlns:p14="http://schemas.microsoft.com/office/powerpoint/2010/main" val="140351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CB484-2B73-41EA-84CE-B7EE3655905F}"/>
              </a:ext>
            </a:extLst>
          </p:cNvPr>
          <p:cNvSpPr>
            <a:spLocks noGrp="1"/>
          </p:cNvSpPr>
          <p:nvPr>
            <p:ph type="title"/>
          </p:nvPr>
        </p:nvSpPr>
        <p:spPr/>
        <p:txBody>
          <a:bodyPr/>
          <a:lstStyle/>
          <a:p>
            <a:r>
              <a:rPr lang="en-US" dirty="0"/>
              <a:t>E&amp;M Changes</a:t>
            </a:r>
          </a:p>
        </p:txBody>
      </p:sp>
      <p:sp>
        <p:nvSpPr>
          <p:cNvPr id="3" name="Content Placeholder 2">
            <a:extLst>
              <a:ext uri="{FF2B5EF4-FFF2-40B4-BE49-F238E27FC236}">
                <a16:creationId xmlns:a16="http://schemas.microsoft.com/office/drawing/2014/main" id="{68BB0116-3AAE-4E91-B994-BE4B73895287}"/>
              </a:ext>
            </a:extLst>
          </p:cNvPr>
          <p:cNvSpPr>
            <a:spLocks noGrp="1"/>
          </p:cNvSpPr>
          <p:nvPr>
            <p:ph idx="1"/>
          </p:nvPr>
        </p:nvSpPr>
        <p:spPr/>
        <p:txBody>
          <a:bodyPr/>
          <a:lstStyle/>
          <a:p>
            <a:pPr marL="0" indent="0">
              <a:buNone/>
            </a:pPr>
            <a:r>
              <a:rPr lang="en-US" b="1" u="sng" dirty="0"/>
              <a:t>MDM</a:t>
            </a:r>
          </a:p>
          <a:p>
            <a:r>
              <a:rPr lang="en-US" dirty="0">
                <a:solidFill>
                  <a:schemeClr val="tx1"/>
                </a:solidFill>
              </a:rPr>
              <a:t>To qualify for a particular level of medical decision making, two of the three elements for that level of MDM must be met or exceeded (Concept is unchanged form current guidelines) </a:t>
            </a:r>
          </a:p>
          <a:p>
            <a:r>
              <a:rPr lang="en-US" dirty="0">
                <a:solidFill>
                  <a:schemeClr val="tx1"/>
                </a:solidFill>
              </a:rPr>
              <a:t>Additional documentation may be required</a:t>
            </a:r>
          </a:p>
          <a:p>
            <a:pPr lvl="1"/>
            <a:r>
              <a:rPr lang="en-US" dirty="0">
                <a:solidFill>
                  <a:schemeClr val="tx1"/>
                </a:solidFill>
              </a:rPr>
              <a:t>“Amount/Complexity of Data to be Reviewed/</a:t>
            </a:r>
            <a:r>
              <a:rPr lang="en-US" b="1" dirty="0">
                <a:solidFill>
                  <a:schemeClr val="tx1"/>
                </a:solidFill>
              </a:rPr>
              <a:t>Analyzed</a:t>
            </a:r>
            <a:r>
              <a:rPr lang="en-US" dirty="0">
                <a:solidFill>
                  <a:schemeClr val="tx1"/>
                </a:solidFill>
              </a:rPr>
              <a:t>”</a:t>
            </a:r>
          </a:p>
          <a:p>
            <a:endParaRPr lang="en-US" dirty="0"/>
          </a:p>
        </p:txBody>
      </p:sp>
    </p:spTree>
    <p:extLst>
      <p:ext uri="{BB962C8B-B14F-4D97-AF65-F5344CB8AC3E}">
        <p14:creationId xmlns:p14="http://schemas.microsoft.com/office/powerpoint/2010/main" val="1100048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S_Presentation_Theme_v1a">
  <a:themeElements>
    <a:clrScheme name="ASPS Color Theme">
      <a:dk1>
        <a:srgbClr val="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8F4A08EB2CE248A8C670D4EE4F9F7D" ma:contentTypeVersion="13" ma:contentTypeDescription="Create a new document." ma:contentTypeScope="" ma:versionID="a5ea00fb937d80ad8f7e01741c642701">
  <xsd:schema xmlns:xsd="http://www.w3.org/2001/XMLSchema" xmlns:xs="http://www.w3.org/2001/XMLSchema" xmlns:p="http://schemas.microsoft.com/office/2006/metadata/properties" xmlns:ns3="f4c3ae0d-c861-40fa-8b5f-a1f20241cc2a" xmlns:ns4="70dedd35-bc68-4302-b3e3-e77a1a543af7" targetNamespace="http://schemas.microsoft.com/office/2006/metadata/properties" ma:root="true" ma:fieldsID="e8fe7153d8fd889614a2a282e7e6ab8b" ns3:_="" ns4:_="">
    <xsd:import namespace="f4c3ae0d-c861-40fa-8b5f-a1f20241cc2a"/>
    <xsd:import namespace="70dedd35-bc68-4302-b3e3-e77a1a543af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c3ae0d-c861-40fa-8b5f-a1f20241cc2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dedd35-bc68-4302-b3e3-e77a1a543af7"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5AA900-05D2-437A-9ADC-85FE81E9BF90}">
  <ds:schemaRefs>
    <ds:schemaRef ds:uri="70dedd35-bc68-4302-b3e3-e77a1a543af7"/>
    <ds:schemaRef ds:uri="f4c3ae0d-c861-40fa-8b5f-a1f20241cc2a"/>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5ECD8F3-DF81-403E-A39B-2CC07FE134B1}">
  <ds:schemaRefs>
    <ds:schemaRef ds:uri="http://schemas.microsoft.com/sharepoint/v3/contenttype/forms"/>
  </ds:schemaRefs>
</ds:datastoreItem>
</file>

<file path=customXml/itemProps3.xml><?xml version="1.0" encoding="utf-8"?>
<ds:datastoreItem xmlns:ds="http://schemas.openxmlformats.org/officeDocument/2006/customXml" ds:itemID="{732D7FD2-F48A-467D-8E67-D51B20A0D1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c3ae0d-c861-40fa-8b5f-a1f20241cc2a"/>
    <ds:schemaRef ds:uri="70dedd35-bc68-4302-b3e3-e77a1a543a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ASPS-PSF PowerPoint Template</Template>
  <TotalTime>4438</TotalTime>
  <Words>5179</Words>
  <Application>Microsoft Office PowerPoint</Application>
  <PresentationFormat>On-screen Show (4:3)</PresentationFormat>
  <Paragraphs>876</Paragraphs>
  <Slides>45</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News Gothic MT</vt:lpstr>
      <vt:lpstr>Times New Roman</vt:lpstr>
      <vt:lpstr>Wingdings 2</vt:lpstr>
      <vt:lpstr>ASPS_Presentation_Theme_v1a</vt:lpstr>
      <vt:lpstr>2021 Outpatient E&amp;M and Breast Coding Updates… </vt:lpstr>
      <vt:lpstr>Panelists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E&amp;M Changes</vt:lpstr>
      <vt:lpstr>Things to Do Now</vt:lpstr>
      <vt:lpstr>E&amp;M Changes</vt:lpstr>
      <vt:lpstr>Breast Reconstruction Coding Updates</vt:lpstr>
      <vt:lpstr>History</vt:lpstr>
      <vt:lpstr>Elements of Change</vt:lpstr>
      <vt:lpstr>Limitations of Today’s Presentation</vt:lpstr>
      <vt:lpstr>11960 (Insertion of TE, non breast) </vt:lpstr>
      <vt:lpstr>19325 Breast Augmentation</vt:lpstr>
      <vt:lpstr>19316/19318 – Mastopexy/Reduction</vt:lpstr>
      <vt:lpstr>19340/19342 (Implant Placement in Breast Reconstruction) </vt:lpstr>
      <vt:lpstr>19357 – Placement of Tissue Expander in Breast Reconstruction</vt:lpstr>
      <vt:lpstr>11970 TE to Implant Exchange</vt:lpstr>
      <vt:lpstr>19370 – Revision of Breast Capsule</vt:lpstr>
      <vt:lpstr>19371 – Complete Capsulectomy</vt:lpstr>
      <vt:lpstr>19380 – Revision of Reconstructed Breast</vt:lpstr>
      <vt:lpstr>11971 – Removal of a Tissue Expander</vt:lpstr>
      <vt:lpstr>19328 – Removal of Intact Breast Implant</vt:lpstr>
      <vt:lpstr>19330 – Removal of Ruptured Breast Implant</vt:lpstr>
      <vt:lpstr>19361 – Lat Dorsi</vt:lpstr>
      <vt:lpstr>19364 – Free flap breast reconstruction</vt:lpstr>
      <vt:lpstr>19367, 19368, 19369 – Pedicled TRAM techniques</vt:lpstr>
      <vt:lpstr>19366 – Other technique (DELETED)</vt:lpstr>
      <vt:lpstr>19350 – Nipple Reconstruction</vt:lpstr>
      <vt:lpstr>2021 Coding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E&amp;M Changes What we know thus far</dc:title>
  <dc:creator>Catherine French</dc:creator>
  <cp:lastModifiedBy>Catherine French</cp:lastModifiedBy>
  <cp:revision>55</cp:revision>
  <cp:lastPrinted>2020-02-26T15:00:45Z</cp:lastPrinted>
  <dcterms:created xsi:type="dcterms:W3CDTF">2020-02-21T18:21:14Z</dcterms:created>
  <dcterms:modified xsi:type="dcterms:W3CDTF">2020-10-17T17:45:18Z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0x0101008A8F4A08EB2CE248A8C670D4EE4F9F7D</vt:lpwstr>
  </property>
</Properties>
</file>